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3729" r:id="rId2"/>
    <p:sldId id="1874" r:id="rId3"/>
    <p:sldId id="3564" r:id="rId4"/>
    <p:sldId id="1633" r:id="rId5"/>
    <p:sldId id="3974" r:id="rId6"/>
    <p:sldId id="3978" r:id="rId7"/>
    <p:sldId id="3976" r:id="rId8"/>
    <p:sldId id="3573" r:id="rId9"/>
    <p:sldId id="1485" r:id="rId10"/>
    <p:sldId id="3973" r:id="rId11"/>
    <p:sldId id="3846" r:id="rId12"/>
    <p:sldId id="3644" r:id="rId13"/>
    <p:sldId id="3975" r:id="rId14"/>
    <p:sldId id="3834" r:id="rId15"/>
    <p:sldId id="3646" r:id="rId16"/>
    <p:sldId id="1756" r:id="rId17"/>
    <p:sldId id="3647" r:id="rId18"/>
    <p:sldId id="3648" r:id="rId19"/>
    <p:sldId id="3852" r:id="rId20"/>
    <p:sldId id="1950" r:id="rId21"/>
    <p:sldId id="3567" r:id="rId22"/>
    <p:sldId id="1987" r:id="rId23"/>
    <p:sldId id="3565" r:id="rId24"/>
    <p:sldId id="1974" r:id="rId25"/>
    <p:sldId id="1981" r:id="rId26"/>
    <p:sldId id="3894" r:id="rId27"/>
    <p:sldId id="1917" r:id="rId28"/>
    <p:sldId id="1958" r:id="rId29"/>
    <p:sldId id="1765" r:id="rId30"/>
    <p:sldId id="1980" r:id="rId31"/>
    <p:sldId id="1985" r:id="rId32"/>
    <p:sldId id="3896" r:id="rId33"/>
    <p:sldId id="1910" r:id="rId34"/>
    <p:sldId id="3876" r:id="rId35"/>
  </p:sldIdLst>
  <p:sldSz cx="109728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E4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93" d="100"/>
          <a:sy n="93" d="100"/>
        </p:scale>
        <p:origin x="858" y="96"/>
      </p:cViewPr>
      <p:guideLst/>
    </p:cSldViewPr>
  </p:slideViewPr>
  <p:notesTextViewPr>
    <p:cViewPr>
      <p:scale>
        <a:sx n="3" d="2"/>
        <a:sy n="3" d="2"/>
      </p:scale>
      <p:origin x="0" y="0"/>
    </p:cViewPr>
  </p:notesTextViewPr>
  <p:notesViewPr>
    <p:cSldViewPr snapToGrid="0">
      <p:cViewPr varScale="1">
        <p:scale>
          <a:sx n="67" d="100"/>
          <a:sy n="67" d="100"/>
        </p:scale>
        <p:origin x="293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935890-289D-48CF-A192-5CCB27F70E5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822255A-A51A-4040-87FD-BC18C8F47E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B41A07-9572-4BA8-B004-1940BA5DB093}" type="datetimeFigureOut">
              <a:rPr lang="en-US" smtClean="0"/>
              <a:t>3/31/2022</a:t>
            </a:fld>
            <a:endParaRPr lang="en-US"/>
          </a:p>
        </p:txBody>
      </p:sp>
      <p:sp>
        <p:nvSpPr>
          <p:cNvPr id="4" name="Footer Placeholder 3">
            <a:extLst>
              <a:ext uri="{FF2B5EF4-FFF2-40B4-BE49-F238E27FC236}">
                <a16:creationId xmlns:a16="http://schemas.microsoft.com/office/drawing/2014/main" id="{1F52C04B-C05F-4C6C-8259-543965D3D3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A0C9C99-6F7C-4115-BB8E-498012FD45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E4A9C0-C8C6-439F-A9E1-F6B62EC2C6D3}" type="slidenum">
              <a:rPr lang="en-US" smtClean="0"/>
              <a:t>‹#›</a:t>
            </a:fld>
            <a:endParaRPr lang="en-US"/>
          </a:p>
        </p:txBody>
      </p:sp>
    </p:spTree>
    <p:extLst>
      <p:ext uri="{BB962C8B-B14F-4D97-AF65-F5344CB8AC3E}">
        <p14:creationId xmlns:p14="http://schemas.microsoft.com/office/powerpoint/2010/main" val="1652049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28AEA-81C9-4CCC-BD9F-40FD61BC80F3}" type="datetimeFigureOut">
              <a:rPr lang="en-US" smtClean="0"/>
              <a:t>3/31/2022</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C7739-F984-46A3-B42A-7DB3B6E905AA}" type="slidenum">
              <a:rPr lang="en-US" smtClean="0"/>
              <a:t>‹#›</a:t>
            </a:fld>
            <a:endParaRPr lang="en-US"/>
          </a:p>
        </p:txBody>
      </p:sp>
    </p:spTree>
    <p:extLst>
      <p:ext uri="{BB962C8B-B14F-4D97-AF65-F5344CB8AC3E}">
        <p14:creationId xmlns:p14="http://schemas.microsoft.com/office/powerpoint/2010/main" val="218344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7632894-2F5A-46FE-8A2B-89B309465481}" type="slidenum">
              <a:rPr lang="en-US" smtClean="0"/>
              <a:pPr>
                <a:defRPr/>
              </a:pPr>
              <a:t>22</a:t>
            </a:fld>
            <a:endParaRPr lang="en-US" dirty="0"/>
          </a:p>
        </p:txBody>
      </p:sp>
    </p:spTree>
    <p:extLst>
      <p:ext uri="{BB962C8B-B14F-4D97-AF65-F5344CB8AC3E}">
        <p14:creationId xmlns:p14="http://schemas.microsoft.com/office/powerpoint/2010/main" val="3989631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2310" y="170156"/>
            <a:ext cx="9978067" cy="731520"/>
          </a:xfrm>
        </p:spPr>
        <p:txBody>
          <a:bodyPr/>
          <a:lstStyle>
            <a:lvl1pPr marL="0" indent="0">
              <a:defRPr sz="3600" b="1">
                <a:solidFill>
                  <a:srgbClr val="0000CC"/>
                </a:solidFill>
              </a:defRPr>
            </a:lvl1pPr>
          </a:lstStyle>
          <a:p>
            <a:r>
              <a:rPr lang="en-US" dirty="0"/>
              <a:t>Click to edit Master title style</a:t>
            </a:r>
          </a:p>
        </p:txBody>
      </p:sp>
      <p:sp>
        <p:nvSpPr>
          <p:cNvPr id="8" name="Content Placeholder 7"/>
          <p:cNvSpPr>
            <a:spLocks noGrp="1"/>
          </p:cNvSpPr>
          <p:nvPr>
            <p:ph sz="quarter" idx="1"/>
          </p:nvPr>
        </p:nvSpPr>
        <p:spPr>
          <a:xfrm>
            <a:off x="572493" y="1233489"/>
            <a:ext cx="10047884" cy="5360852"/>
          </a:xfrm>
        </p:spPr>
        <p:txBody>
          <a:bodyPr/>
          <a:lstStyle>
            <a:lvl1pPr>
              <a:buClr>
                <a:srgbClr val="333399"/>
              </a:buClr>
              <a:buSzPct val="80000"/>
              <a:defRPr sz="2200"/>
            </a:lvl1pPr>
            <a:lvl2pPr>
              <a:buClr>
                <a:srgbClr val="FF0000"/>
              </a:buClr>
              <a:buSzPct val="80000"/>
              <a:defRPr sz="2000"/>
            </a:lvl2pPr>
            <a:lvl3pPr>
              <a:buClr>
                <a:srgbClr val="333399"/>
              </a:buClr>
              <a:buSzPct val="80000"/>
              <a:defRPr sz="1800"/>
            </a:lvl3pPr>
            <a:lvl4pPr>
              <a:buClr>
                <a:srgbClr val="333399"/>
              </a:buClr>
              <a:buSzPct val="80000"/>
              <a:defRPr sz="1600"/>
            </a:lvl4pPr>
            <a:lvl5pPr>
              <a:buClr>
                <a:srgbClr val="333399"/>
              </a:buClr>
              <a:buSzPct val="8000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2"/>
          <p:cNvSpPr>
            <a:spLocks noGrp="1"/>
          </p:cNvSpPr>
          <p:nvPr>
            <p:ph type="ftr" sz="quarter" idx="11"/>
          </p:nvPr>
        </p:nvSpPr>
        <p:spPr>
          <a:xfrm>
            <a:off x="4114802" y="908820"/>
            <a:ext cx="6505575" cy="317525"/>
          </a:xfrm>
        </p:spPr>
        <p:txBody>
          <a:bodyPr/>
          <a:lstStyle>
            <a:lvl1pPr>
              <a:defRPr/>
            </a:lvl1pPr>
          </a:lstStyle>
          <a:p>
            <a:pPr>
              <a:defRPr/>
            </a:pPr>
            <a:r>
              <a:rPr lang="en-US"/>
              <a:t>Recursion (24)</a:t>
            </a:r>
            <a:endParaRPr lang="en-US" dirty="0"/>
          </a:p>
        </p:txBody>
      </p:sp>
      <p:sp>
        <p:nvSpPr>
          <p:cNvPr id="6" name="Slide Number Placeholder 22"/>
          <p:cNvSpPr>
            <a:spLocks noGrp="1"/>
          </p:cNvSpPr>
          <p:nvPr>
            <p:ph type="sldNum" sz="quarter" idx="12"/>
          </p:nvPr>
        </p:nvSpPr>
        <p:spPr>
          <a:xfrm>
            <a:off x="0" y="919577"/>
            <a:ext cx="658368" cy="274320"/>
          </a:xfrm>
        </p:spPr>
        <p:txBody>
          <a:bodyPr/>
          <a:lstStyle>
            <a:lvl1pPr>
              <a:defRPr/>
            </a:lvl1pPr>
          </a:lstStyle>
          <a:p>
            <a:pPr>
              <a:defRPr/>
            </a:pPr>
            <a:fld id="{0D7B5496-982B-480A-8085-B08F2CA91C21}" type="slidenum">
              <a:rPr lang="en-US" smtClean="0"/>
              <a:pPr>
                <a:defRPr/>
              </a:pPr>
              <a:t>‹#›</a:t>
            </a:fld>
            <a:endParaRPr lang="en-US" dirty="0"/>
          </a:p>
        </p:txBody>
      </p:sp>
    </p:spTree>
    <p:extLst>
      <p:ext uri="{BB962C8B-B14F-4D97-AF65-F5344CB8AC3E}">
        <p14:creationId xmlns:p14="http://schemas.microsoft.com/office/powerpoint/2010/main" val="2841726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0000CC"/>
                </a:solidFill>
              </a:defRPr>
            </a:lvl1pPr>
          </a:lstStyle>
          <a:p>
            <a:r>
              <a:rPr lang="en-US"/>
              <a:t>Click to edit Master title style</a:t>
            </a:r>
            <a:endParaRPr lang="en-US" dirty="0"/>
          </a:p>
        </p:txBody>
      </p:sp>
      <p:sp>
        <p:nvSpPr>
          <p:cNvPr id="9" name="Content Placeholder 8"/>
          <p:cNvSpPr>
            <a:spLocks noGrp="1"/>
          </p:cNvSpPr>
          <p:nvPr>
            <p:ph sz="quarter" idx="1"/>
          </p:nvPr>
        </p:nvSpPr>
        <p:spPr>
          <a:xfrm>
            <a:off x="572105" y="1233570"/>
            <a:ext cx="4937760" cy="5421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2"/>
          </p:nvPr>
        </p:nvSpPr>
        <p:spPr>
          <a:xfrm>
            <a:off x="5735777" y="1247108"/>
            <a:ext cx="4884599" cy="5421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9"/>
          <p:cNvSpPr>
            <a:spLocks noGrp="1"/>
          </p:cNvSpPr>
          <p:nvPr>
            <p:ph type="sldNum" sz="quarter" idx="11"/>
          </p:nvPr>
        </p:nvSpPr>
        <p:spPr/>
        <p:txBody>
          <a:bodyPr rtlCol="0"/>
          <a:lstStyle>
            <a:lvl1pPr>
              <a:defRPr/>
            </a:lvl1pPr>
          </a:lstStyle>
          <a:p>
            <a:pPr>
              <a:defRPr/>
            </a:pPr>
            <a:fld id="{D490341F-FBE9-465C-84BF-B364B3D69BE6}" type="slidenum">
              <a:rPr lang="en-US" smtClean="0"/>
              <a:pPr>
                <a:defRPr/>
              </a:pPr>
              <a:t>‹#›</a:t>
            </a:fld>
            <a:endParaRPr lang="en-US" dirty="0"/>
          </a:p>
        </p:txBody>
      </p:sp>
      <p:sp>
        <p:nvSpPr>
          <p:cNvPr id="7" name="Footer Placeholder 11"/>
          <p:cNvSpPr>
            <a:spLocks noGrp="1"/>
          </p:cNvSpPr>
          <p:nvPr>
            <p:ph type="ftr" sz="quarter" idx="12"/>
          </p:nvPr>
        </p:nvSpPr>
        <p:spPr/>
        <p:txBody>
          <a:bodyPr rtlCol="0"/>
          <a:lstStyle>
            <a:lvl1pPr>
              <a:defRPr/>
            </a:lvl1pPr>
          </a:lstStyle>
          <a:p>
            <a:pPr>
              <a:defRPr/>
            </a:pPr>
            <a:r>
              <a:rPr lang="en-US"/>
              <a:t>Recursion (24)</a:t>
            </a:r>
            <a:endParaRPr lang="en-US" dirty="0"/>
          </a:p>
        </p:txBody>
      </p:sp>
    </p:spTree>
    <p:extLst>
      <p:ext uri="{BB962C8B-B14F-4D97-AF65-F5344CB8AC3E}">
        <p14:creationId xmlns:p14="http://schemas.microsoft.com/office/powerpoint/2010/main" val="3537569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0000CC"/>
                </a:solidFill>
              </a:defRPr>
            </a:lvl1pPr>
          </a:lstStyle>
          <a:p>
            <a:r>
              <a:rPr lang="en-US"/>
              <a:t>Click to edit Master title style</a:t>
            </a:r>
            <a:endParaRPr lang="en-US" dirty="0"/>
          </a:p>
        </p:txBody>
      </p:sp>
      <p:sp>
        <p:nvSpPr>
          <p:cNvPr id="4" name="Footer Placeholder 2"/>
          <p:cNvSpPr>
            <a:spLocks noGrp="1"/>
          </p:cNvSpPr>
          <p:nvPr>
            <p:ph type="ftr" sz="quarter" idx="11"/>
          </p:nvPr>
        </p:nvSpPr>
        <p:spPr/>
        <p:txBody>
          <a:bodyPr/>
          <a:lstStyle>
            <a:lvl1pPr>
              <a:defRPr/>
            </a:lvl1pPr>
          </a:lstStyle>
          <a:p>
            <a:pPr>
              <a:defRPr/>
            </a:pPr>
            <a:r>
              <a:rPr lang="en-US"/>
              <a:t>Recursion (24)</a:t>
            </a: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F59D9B86-AB8B-404F-8D86-C97B35C4C67E}" type="slidenum">
              <a:rPr lang="en-US" smtClean="0"/>
              <a:pPr>
                <a:defRPr/>
              </a:pPr>
              <a:t>‹#›</a:t>
            </a:fld>
            <a:endParaRPr lang="en-US" dirty="0"/>
          </a:p>
        </p:txBody>
      </p:sp>
    </p:spTree>
    <p:extLst>
      <p:ext uri="{BB962C8B-B14F-4D97-AF65-F5344CB8AC3E}">
        <p14:creationId xmlns:p14="http://schemas.microsoft.com/office/powerpoint/2010/main" val="2782308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0836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109728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9"/>
          <p:cNvSpPr/>
          <p:nvPr/>
        </p:nvSpPr>
        <p:spPr>
          <a:xfrm>
            <a:off x="-11429" y="6053140"/>
            <a:ext cx="2699385"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10"/>
          <p:cNvSpPr/>
          <p:nvPr/>
        </p:nvSpPr>
        <p:spPr>
          <a:xfrm>
            <a:off x="2830832" y="6043615"/>
            <a:ext cx="8141970"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9" name="Subtitle 8"/>
          <p:cNvSpPr>
            <a:spLocks noGrp="1"/>
          </p:cNvSpPr>
          <p:nvPr>
            <p:ph type="subTitle" idx="1"/>
          </p:nvPr>
        </p:nvSpPr>
        <p:spPr>
          <a:xfrm>
            <a:off x="2834640" y="6050037"/>
            <a:ext cx="804672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1" name="Slide Number Placeholder 28"/>
          <p:cNvSpPr>
            <a:spLocks noGrp="1"/>
          </p:cNvSpPr>
          <p:nvPr>
            <p:ph type="sldNum" sz="quarter" idx="12"/>
          </p:nvPr>
        </p:nvSpPr>
        <p:spPr>
          <a:xfrm>
            <a:off x="835343" y="6210300"/>
            <a:ext cx="1005840" cy="381000"/>
          </a:xfrm>
        </p:spPr>
        <p:txBody>
          <a:bodyPr/>
          <a:lstStyle>
            <a:lvl1pPr>
              <a:defRPr>
                <a:solidFill>
                  <a:schemeClr val="tx2"/>
                </a:solidFill>
              </a:defRPr>
            </a:lvl1pPr>
          </a:lstStyle>
          <a:p>
            <a:pPr>
              <a:defRPr/>
            </a:pPr>
            <a:fld id="{A0C1462C-D640-45B3-901B-F425AA5C3674}" type="slidenum">
              <a:rPr lang="en-US" smtClean="0"/>
              <a:pPr>
                <a:defRPr/>
              </a:pPr>
              <a:t>‹#›</a:t>
            </a:fld>
            <a:endParaRPr lang="en-US" dirty="0"/>
          </a:p>
        </p:txBody>
      </p:sp>
    </p:spTree>
    <p:extLst>
      <p:ext uri="{BB962C8B-B14F-4D97-AF65-F5344CB8AC3E}">
        <p14:creationId xmlns:p14="http://schemas.microsoft.com/office/powerpoint/2010/main" val="308887704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109728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7"/>
          <p:cNvSpPr/>
          <p:nvPr/>
        </p:nvSpPr>
        <p:spPr>
          <a:xfrm>
            <a:off x="0" y="1600200"/>
            <a:ext cx="155448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8"/>
          <p:cNvSpPr/>
          <p:nvPr/>
        </p:nvSpPr>
        <p:spPr>
          <a:xfrm>
            <a:off x="1645920" y="1600200"/>
            <a:ext cx="932688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 name="Text Placeholder 2"/>
          <p:cNvSpPr>
            <a:spLocks noGrp="1"/>
          </p:cNvSpPr>
          <p:nvPr>
            <p:ph type="body" idx="1"/>
          </p:nvPr>
        </p:nvSpPr>
        <p:spPr>
          <a:xfrm>
            <a:off x="1645921" y="2743200"/>
            <a:ext cx="8547736"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645920" y="1600200"/>
            <a:ext cx="9144000" cy="990600"/>
          </a:xfrm>
        </p:spPr>
        <p:txBody>
          <a:bodyPr/>
          <a:lstStyle>
            <a:lvl1pPr algn="l">
              <a:buNone/>
              <a:defRPr sz="3600" b="1" cap="none">
                <a:solidFill>
                  <a:srgbClr val="FFFFFF"/>
                </a:solidFill>
              </a:defRPr>
            </a:lvl1pPr>
          </a:lstStyle>
          <a:p>
            <a:r>
              <a:rPr lang="en-US"/>
              <a:t>Click to edit Master title style</a:t>
            </a:r>
            <a:endParaRPr lang="en-US" dirty="0"/>
          </a:p>
        </p:txBody>
      </p:sp>
      <p:sp>
        <p:nvSpPr>
          <p:cNvPr id="8" name="Slide Number Placeholder 12"/>
          <p:cNvSpPr>
            <a:spLocks noGrp="1"/>
          </p:cNvSpPr>
          <p:nvPr>
            <p:ph type="sldNum" sz="quarter" idx="11"/>
          </p:nvPr>
        </p:nvSpPr>
        <p:spPr>
          <a:xfrm>
            <a:off x="0" y="1752602"/>
            <a:ext cx="1554480" cy="701675"/>
          </a:xfrm>
        </p:spPr>
        <p:txBody>
          <a:bodyPr>
            <a:noAutofit/>
          </a:bodyPr>
          <a:lstStyle>
            <a:lvl1pPr>
              <a:defRPr sz="2000">
                <a:solidFill>
                  <a:srgbClr val="FFFFFF"/>
                </a:solidFill>
              </a:defRPr>
            </a:lvl1pPr>
          </a:lstStyle>
          <a:p>
            <a:pPr>
              <a:defRPr/>
            </a:pPr>
            <a:fld id="{05F3E5B3-DBDD-4BE1-9C90-2CB0F3BF80B9}" type="slidenum">
              <a:rPr lang="en-US" smtClean="0"/>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r>
              <a:rPr lang="en-US"/>
              <a:t>Recursion (24)</a:t>
            </a:r>
            <a:endParaRPr lang="en-US" dirty="0"/>
          </a:p>
        </p:txBody>
      </p:sp>
    </p:spTree>
    <p:extLst>
      <p:ext uri="{BB962C8B-B14F-4D97-AF65-F5344CB8AC3E}">
        <p14:creationId xmlns:p14="http://schemas.microsoft.com/office/powerpoint/2010/main" val="356086398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11430" y="4572002"/>
            <a:ext cx="109728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8"/>
          <p:cNvSpPr/>
          <p:nvPr/>
        </p:nvSpPr>
        <p:spPr>
          <a:xfrm>
            <a:off x="-11429" y="4664075"/>
            <a:ext cx="1756410"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7" name="Rectangle 9"/>
          <p:cNvSpPr/>
          <p:nvPr/>
        </p:nvSpPr>
        <p:spPr>
          <a:xfrm>
            <a:off x="1853566" y="4654550"/>
            <a:ext cx="9119235"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8" name="Rectangle 10"/>
          <p:cNvSpPr/>
          <p:nvPr/>
        </p:nvSpPr>
        <p:spPr bwMode="white">
          <a:xfrm>
            <a:off x="1737361" y="2"/>
            <a:ext cx="120016"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4" name="Text Placeholder 3"/>
          <p:cNvSpPr>
            <a:spLocks noGrp="1"/>
          </p:cNvSpPr>
          <p:nvPr>
            <p:ph type="body" sz="half" idx="2"/>
          </p:nvPr>
        </p:nvSpPr>
        <p:spPr>
          <a:xfrm>
            <a:off x="1920240" y="5486400"/>
            <a:ext cx="877824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920240" y="4648200"/>
            <a:ext cx="8778240" cy="685800"/>
          </a:xfrm>
        </p:spPr>
        <p:txBody>
          <a:bodyPr/>
          <a:lstStyle>
            <a:lvl1pPr algn="l">
              <a:buNone/>
              <a:defRPr sz="2800" b="1">
                <a:solidFill>
                  <a:srgbClr val="FFFFFF"/>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872691" y="0"/>
            <a:ext cx="9100109"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10" name="Slide Number Placeholder 12"/>
          <p:cNvSpPr>
            <a:spLocks noGrp="1"/>
          </p:cNvSpPr>
          <p:nvPr>
            <p:ph type="sldNum" sz="quarter" idx="11"/>
          </p:nvPr>
        </p:nvSpPr>
        <p:spPr>
          <a:xfrm>
            <a:off x="0" y="4667252"/>
            <a:ext cx="1737360" cy="663575"/>
          </a:xfrm>
        </p:spPr>
        <p:txBody>
          <a:bodyPr rtlCol="0"/>
          <a:lstStyle>
            <a:lvl1pPr>
              <a:defRPr sz="2800"/>
            </a:lvl1pPr>
          </a:lstStyle>
          <a:p>
            <a:pPr>
              <a:defRPr/>
            </a:pPr>
            <a:fld id="{E9717E89-1D92-4CB2-8893-FF8AE25F8B18}" type="slidenum">
              <a:rPr lang="en-US" smtClean="0"/>
              <a:pPr>
                <a:defRPr/>
              </a:pPr>
              <a:t>‹#›</a:t>
            </a:fld>
            <a:endParaRPr lang="en-US" dirty="0"/>
          </a:p>
        </p:txBody>
      </p:sp>
    </p:spTree>
    <p:extLst>
      <p:ext uri="{BB962C8B-B14F-4D97-AF65-F5344CB8AC3E}">
        <p14:creationId xmlns:p14="http://schemas.microsoft.com/office/powerpoint/2010/main" val="186163445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109728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9"/>
          <p:cNvSpPr/>
          <p:nvPr/>
        </p:nvSpPr>
        <p:spPr>
          <a:xfrm>
            <a:off x="-11429" y="6053140"/>
            <a:ext cx="2699385"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10"/>
          <p:cNvSpPr/>
          <p:nvPr/>
        </p:nvSpPr>
        <p:spPr>
          <a:xfrm>
            <a:off x="2830832" y="6043615"/>
            <a:ext cx="8141970"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8" name="Title 7"/>
          <p:cNvSpPr>
            <a:spLocks noGrp="1"/>
          </p:cNvSpPr>
          <p:nvPr>
            <p:ph type="ctrTitle"/>
          </p:nvPr>
        </p:nvSpPr>
        <p:spPr>
          <a:xfrm>
            <a:off x="2834640" y="4038600"/>
            <a:ext cx="7772400" cy="1828800"/>
          </a:xfrm>
        </p:spPr>
        <p:txBody>
          <a:bodyPr anchor="b"/>
          <a:lstStyle>
            <a:lvl1pPr>
              <a:defRPr sz="3600" b="1" cap="all" baseline="0"/>
            </a:lvl1pPr>
          </a:lstStyle>
          <a:p>
            <a:r>
              <a:rPr lang="en-US"/>
              <a:t>Click to edit Master title style</a:t>
            </a:r>
            <a:endParaRPr lang="en-US" dirty="0"/>
          </a:p>
        </p:txBody>
      </p:sp>
      <p:sp>
        <p:nvSpPr>
          <p:cNvPr id="9" name="Subtitle 8"/>
          <p:cNvSpPr>
            <a:spLocks noGrp="1"/>
          </p:cNvSpPr>
          <p:nvPr>
            <p:ph type="subTitle" idx="1"/>
          </p:nvPr>
        </p:nvSpPr>
        <p:spPr>
          <a:xfrm>
            <a:off x="2834640" y="6050037"/>
            <a:ext cx="804672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1" name="Slide Number Placeholder 28"/>
          <p:cNvSpPr>
            <a:spLocks noGrp="1"/>
          </p:cNvSpPr>
          <p:nvPr>
            <p:ph type="sldNum" sz="quarter" idx="12"/>
          </p:nvPr>
        </p:nvSpPr>
        <p:spPr>
          <a:xfrm>
            <a:off x="835343" y="6210300"/>
            <a:ext cx="1005840" cy="381000"/>
          </a:xfrm>
        </p:spPr>
        <p:txBody>
          <a:bodyPr/>
          <a:lstStyle>
            <a:lvl1pPr>
              <a:defRPr>
                <a:solidFill>
                  <a:schemeClr val="tx2"/>
                </a:solidFill>
              </a:defRPr>
            </a:lvl1pPr>
          </a:lstStyle>
          <a:p>
            <a:pPr>
              <a:defRPr/>
            </a:pPr>
            <a:fld id="{A0C1462C-D640-45B3-901B-F425AA5C3674}" type="slidenum">
              <a:rPr lang="en-US" smtClean="0"/>
              <a:pPr>
                <a:defRPr/>
              </a:pPr>
              <a:t>‹#›</a:t>
            </a:fld>
            <a:endParaRPr lang="en-US" dirty="0"/>
          </a:p>
        </p:txBody>
      </p:sp>
    </p:spTree>
    <p:extLst>
      <p:ext uri="{BB962C8B-B14F-4D97-AF65-F5344CB8AC3E}">
        <p14:creationId xmlns:p14="http://schemas.microsoft.com/office/powerpoint/2010/main" val="199938253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40080" y="169342"/>
            <a:ext cx="9980296" cy="7315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12"/>
          <p:cNvSpPr>
            <a:spLocks noGrp="1"/>
          </p:cNvSpPr>
          <p:nvPr>
            <p:ph type="body" idx="1"/>
          </p:nvPr>
        </p:nvSpPr>
        <p:spPr bwMode="auto">
          <a:xfrm>
            <a:off x="572494" y="1232738"/>
            <a:ext cx="10047883" cy="53135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914400"/>
            <a:ext cx="572494" cy="3048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600"/>
          </a:p>
        </p:txBody>
      </p:sp>
      <p:sp>
        <p:nvSpPr>
          <p:cNvPr id="23" name="Slide Number Placeholder 22"/>
          <p:cNvSpPr>
            <a:spLocks noGrp="1"/>
          </p:cNvSpPr>
          <p:nvPr>
            <p:ph type="sldNum" sz="quarter" idx="4"/>
          </p:nvPr>
        </p:nvSpPr>
        <p:spPr>
          <a:xfrm>
            <a:off x="0" y="925158"/>
            <a:ext cx="658368" cy="274320"/>
          </a:xfrm>
          <a:prstGeom prst="rect">
            <a:avLst/>
          </a:prstGeom>
        </p:spPr>
        <p:txBody>
          <a:bodyPr vert="horz" anchor="ctr" anchorCtr="0">
            <a:noAutofit/>
          </a:bodyPr>
          <a:lstStyle>
            <a:lvl1pPr algn="ctr" eaLnBrk="1" latinLnBrk="0" hangingPunct="1">
              <a:defRPr kumimoji="0" sz="1600" b="1">
                <a:solidFill>
                  <a:srgbClr val="FFFFFF"/>
                </a:solidFill>
                <a:cs typeface="+mn-cs"/>
              </a:defRPr>
            </a:lvl1pPr>
          </a:lstStyle>
          <a:p>
            <a:pPr>
              <a:defRPr/>
            </a:pPr>
            <a:fld id="{092D65BA-A6BD-4478-A097-F0968B1F9883}" type="slidenum">
              <a:rPr lang="en-US" smtClean="0"/>
              <a:pPr>
                <a:defRPr/>
              </a:pPr>
              <a:t>‹#›</a:t>
            </a:fld>
            <a:endParaRPr lang="en-US" dirty="0"/>
          </a:p>
        </p:txBody>
      </p:sp>
      <p:sp>
        <p:nvSpPr>
          <p:cNvPr id="9" name="Rectangle 8"/>
          <p:cNvSpPr/>
          <p:nvPr/>
        </p:nvSpPr>
        <p:spPr>
          <a:xfrm>
            <a:off x="640080" y="914400"/>
            <a:ext cx="10332720" cy="3048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 name="Footer Placeholder 2"/>
          <p:cNvSpPr>
            <a:spLocks noGrp="1"/>
          </p:cNvSpPr>
          <p:nvPr>
            <p:ph type="ftr" sz="quarter" idx="3"/>
          </p:nvPr>
        </p:nvSpPr>
        <p:spPr>
          <a:xfrm>
            <a:off x="5640287" y="914400"/>
            <a:ext cx="4980090" cy="297654"/>
          </a:xfrm>
          <a:prstGeom prst="rect">
            <a:avLst/>
          </a:prstGeom>
        </p:spPr>
        <p:txBody>
          <a:bodyPr vert="horz" anchor="ctr"/>
          <a:lstStyle>
            <a:lvl1pPr algn="r" eaLnBrk="1" latinLnBrk="0" hangingPunct="1">
              <a:defRPr kumimoji="0" sz="1400">
                <a:solidFill>
                  <a:schemeClr val="bg1"/>
                </a:solidFill>
                <a:cs typeface="+mn-cs"/>
              </a:defRPr>
            </a:lvl1pPr>
          </a:lstStyle>
          <a:p>
            <a:pPr>
              <a:defRPr/>
            </a:pPr>
            <a:r>
              <a:rPr lang="en-US"/>
              <a:t>Recursion (24)</a:t>
            </a:r>
            <a:endParaRPr lang="en-US" dirty="0"/>
          </a:p>
        </p:txBody>
      </p:sp>
    </p:spTree>
    <p:extLst>
      <p:ext uri="{BB962C8B-B14F-4D97-AF65-F5344CB8AC3E}">
        <p14:creationId xmlns:p14="http://schemas.microsoft.com/office/powerpoint/2010/main" val="4031385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dt="0"/>
  <p:txStyles>
    <p:titleStyle>
      <a:lvl1pPr algn="l" rtl="0" eaLnBrk="1" fontAlgn="base" hangingPunct="1">
        <a:spcBef>
          <a:spcPct val="0"/>
        </a:spcBef>
        <a:spcAft>
          <a:spcPct val="0"/>
        </a:spcAft>
        <a:defRPr sz="3600" b="1" kern="1200">
          <a:solidFill>
            <a:srgbClr val="0000CC"/>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2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196FDB-3CC6-42EF-BC8D-1EBAD307372B}"/>
              </a:ext>
            </a:extLst>
          </p:cNvPr>
          <p:cNvGrpSpPr/>
          <p:nvPr/>
        </p:nvGrpSpPr>
        <p:grpSpPr>
          <a:xfrm>
            <a:off x="0" y="0"/>
            <a:ext cx="10972800" cy="6858000"/>
            <a:chOff x="0" y="0"/>
            <a:chExt cx="10972800" cy="6858000"/>
          </a:xfrm>
        </p:grpSpPr>
        <p:grpSp>
          <p:nvGrpSpPr>
            <p:cNvPr id="3" name="Group 2">
              <a:extLst>
                <a:ext uri="{FF2B5EF4-FFF2-40B4-BE49-F238E27FC236}">
                  <a16:creationId xmlns:a16="http://schemas.microsoft.com/office/drawing/2014/main" id="{9AE41AD2-F21E-48AF-BACD-482F84EAF44B}"/>
                </a:ext>
              </a:extLst>
            </p:cNvPr>
            <p:cNvGrpSpPr/>
            <p:nvPr/>
          </p:nvGrpSpPr>
          <p:grpSpPr>
            <a:xfrm>
              <a:off x="0" y="0"/>
              <a:ext cx="10972800" cy="6858000"/>
              <a:chOff x="0" y="0"/>
              <a:chExt cx="9160656" cy="6858000"/>
            </a:xfrm>
          </p:grpSpPr>
          <p:pic>
            <p:nvPicPr>
              <p:cNvPr id="5" name="Picture 4" descr="A computer sitting on top of a table&#10;&#10;Description automatically generated">
                <a:extLst>
                  <a:ext uri="{FF2B5EF4-FFF2-40B4-BE49-F238E27FC236}">
                    <a16:creationId xmlns:a16="http://schemas.microsoft.com/office/drawing/2014/main" id="{668D8DC0-A0F8-40ED-B870-9E0CA2A34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0656" cy="6858000"/>
              </a:xfrm>
              <a:prstGeom prst="rect">
                <a:avLst/>
              </a:prstGeom>
            </p:spPr>
          </p:pic>
          <p:pic>
            <p:nvPicPr>
              <p:cNvPr id="6" name="Picture 5">
                <a:extLst>
                  <a:ext uri="{FF2B5EF4-FFF2-40B4-BE49-F238E27FC236}">
                    <a16:creationId xmlns:a16="http://schemas.microsoft.com/office/drawing/2014/main" id="{1FADBB5E-58B4-47C2-9131-A0E5349A05EB}"/>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rot="540466">
                <a:off x="3443599" y="4781389"/>
                <a:ext cx="534372" cy="793805"/>
              </a:xfrm>
              <a:prstGeom prst="rect">
                <a:avLst/>
              </a:prstGeom>
            </p:spPr>
          </p:pic>
        </p:grpSp>
        <p:pic>
          <p:nvPicPr>
            <p:cNvPr id="4" name="Picture 3">
              <a:extLst>
                <a:ext uri="{FF2B5EF4-FFF2-40B4-BE49-F238E27FC236}">
                  <a16:creationId xmlns:a16="http://schemas.microsoft.com/office/drawing/2014/main" id="{360EFB37-F136-49CE-8728-0FE4FBE7D753}"/>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rot="21369760">
              <a:off x="8664010" y="4991662"/>
              <a:ext cx="640080" cy="793805"/>
            </a:xfrm>
            <a:prstGeom prst="rect">
              <a:avLst/>
            </a:prstGeom>
          </p:spPr>
        </p:pic>
      </p:grpSp>
      <p:pic>
        <p:nvPicPr>
          <p:cNvPr id="11" name="Picture 10" descr="A black sign with white text&#10;&#10;Description automatically generated">
            <a:extLst>
              <a:ext uri="{FF2B5EF4-FFF2-40B4-BE49-F238E27FC236}">
                <a16:creationId xmlns:a16="http://schemas.microsoft.com/office/drawing/2014/main" id="{5F929E59-6A17-4939-A0C0-0D0B6A31D2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3059" y="2590801"/>
            <a:ext cx="1054389" cy="1054389"/>
          </a:xfrm>
          <a:prstGeom prst="rect">
            <a:avLst/>
          </a:prstGeom>
        </p:spPr>
      </p:pic>
      <p:sp>
        <p:nvSpPr>
          <p:cNvPr id="10" name="TextBox 9">
            <a:extLst>
              <a:ext uri="{FF2B5EF4-FFF2-40B4-BE49-F238E27FC236}">
                <a16:creationId xmlns:a16="http://schemas.microsoft.com/office/drawing/2014/main" id="{C5E580EC-21F1-4944-BE24-ACB43AC21893}"/>
              </a:ext>
            </a:extLst>
          </p:cNvPr>
          <p:cNvSpPr txBox="1"/>
          <p:nvPr/>
        </p:nvSpPr>
        <p:spPr>
          <a:xfrm>
            <a:off x="276226" y="121639"/>
            <a:ext cx="4800599" cy="1292662"/>
          </a:xfrm>
          <a:prstGeom prst="rect">
            <a:avLst/>
          </a:prstGeom>
          <a:noFill/>
        </p:spPr>
        <p:txBody>
          <a:bodyPr wrap="square" rtlCol="0">
            <a:spAutoFit/>
          </a:bodyPr>
          <a:lstStyle/>
          <a:p>
            <a:pPr algn="ctr" fontAlgn="base"/>
            <a:r>
              <a:rPr lang="en-US" sz="2200" b="1" dirty="0">
                <a:solidFill>
                  <a:prstClr val="black"/>
                </a:solidFill>
                <a:latin typeface="Arial" charset="0"/>
                <a:cs typeface="Arial" charset="0"/>
              </a:rPr>
              <a:t>Welcome to</a:t>
            </a:r>
          </a:p>
          <a:p>
            <a:pPr algn="ctr" fontAlgn="base">
              <a:spcAft>
                <a:spcPts val="600"/>
              </a:spcAft>
            </a:pPr>
            <a:r>
              <a:rPr lang="en-US" sz="2400" b="1" dirty="0">
                <a:solidFill>
                  <a:prstClr val="black"/>
                </a:solidFill>
                <a:latin typeface="Arial" charset="0"/>
                <a:cs typeface="Arial" charset="0"/>
              </a:rPr>
              <a:t>CS 235 Data Structures</a:t>
            </a:r>
          </a:p>
          <a:p>
            <a:pPr algn="ctr" fontAlgn="base">
              <a:spcBef>
                <a:spcPts val="600"/>
              </a:spcBef>
            </a:pPr>
            <a:r>
              <a:rPr lang="en-US" sz="2200" b="1" dirty="0">
                <a:solidFill>
                  <a:prstClr val="black"/>
                </a:solidFill>
                <a:latin typeface="Arial" charset="0"/>
                <a:cs typeface="Arial" charset="0"/>
              </a:rPr>
              <a:t> </a:t>
            </a:r>
            <a:r>
              <a:rPr lang="en-US" sz="2200" b="1" dirty="0"/>
              <a:t>Recursion, 7.3-4 (24)</a:t>
            </a:r>
          </a:p>
        </p:txBody>
      </p:sp>
    </p:spTree>
    <p:extLst>
      <p:ext uri="{BB962C8B-B14F-4D97-AF65-F5344CB8AC3E}">
        <p14:creationId xmlns:p14="http://schemas.microsoft.com/office/powerpoint/2010/main" val="2437083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Deque Dynamic Circular Buffer</a:t>
            </a:r>
          </a:p>
        </p:txBody>
      </p:sp>
      <p:graphicFrame>
        <p:nvGraphicFramePr>
          <p:cNvPr id="6" name="Table 5"/>
          <p:cNvGraphicFramePr>
            <a:graphicFrameLocks noGrp="1"/>
          </p:cNvGraphicFramePr>
          <p:nvPr/>
        </p:nvGraphicFramePr>
        <p:xfrm>
          <a:off x="3344328" y="2328061"/>
          <a:ext cx="5418672" cy="370840"/>
        </p:xfrm>
        <a:graphic>
          <a:graphicData uri="http://schemas.openxmlformats.org/drawingml/2006/table">
            <a:tbl>
              <a:tblPr firstRow="1" bandRow="1">
                <a:tableStyleId>{5C22544A-7EE6-4342-B048-85BDC9FD1C3A}</a:tableStyleId>
              </a:tblPr>
              <a:tblGrid>
                <a:gridCol w="338667">
                  <a:extLst>
                    <a:ext uri="{9D8B030D-6E8A-4147-A177-3AD203B41FA5}">
                      <a16:colId xmlns:a16="http://schemas.microsoft.com/office/drawing/2014/main" val="20000"/>
                    </a:ext>
                  </a:extLst>
                </a:gridCol>
                <a:gridCol w="338667">
                  <a:extLst>
                    <a:ext uri="{9D8B030D-6E8A-4147-A177-3AD203B41FA5}">
                      <a16:colId xmlns:a16="http://schemas.microsoft.com/office/drawing/2014/main" val="20001"/>
                    </a:ext>
                  </a:extLst>
                </a:gridCol>
                <a:gridCol w="338667">
                  <a:extLst>
                    <a:ext uri="{9D8B030D-6E8A-4147-A177-3AD203B41FA5}">
                      <a16:colId xmlns:a16="http://schemas.microsoft.com/office/drawing/2014/main" val="20002"/>
                    </a:ext>
                  </a:extLst>
                </a:gridCol>
                <a:gridCol w="338667">
                  <a:extLst>
                    <a:ext uri="{9D8B030D-6E8A-4147-A177-3AD203B41FA5}">
                      <a16:colId xmlns:a16="http://schemas.microsoft.com/office/drawing/2014/main" val="20003"/>
                    </a:ext>
                  </a:extLst>
                </a:gridCol>
                <a:gridCol w="338667">
                  <a:extLst>
                    <a:ext uri="{9D8B030D-6E8A-4147-A177-3AD203B41FA5}">
                      <a16:colId xmlns:a16="http://schemas.microsoft.com/office/drawing/2014/main" val="20004"/>
                    </a:ext>
                  </a:extLst>
                </a:gridCol>
                <a:gridCol w="338667">
                  <a:extLst>
                    <a:ext uri="{9D8B030D-6E8A-4147-A177-3AD203B41FA5}">
                      <a16:colId xmlns:a16="http://schemas.microsoft.com/office/drawing/2014/main" val="20005"/>
                    </a:ext>
                  </a:extLst>
                </a:gridCol>
                <a:gridCol w="338667">
                  <a:extLst>
                    <a:ext uri="{9D8B030D-6E8A-4147-A177-3AD203B41FA5}">
                      <a16:colId xmlns:a16="http://schemas.microsoft.com/office/drawing/2014/main" val="20006"/>
                    </a:ext>
                  </a:extLst>
                </a:gridCol>
                <a:gridCol w="338667">
                  <a:extLst>
                    <a:ext uri="{9D8B030D-6E8A-4147-A177-3AD203B41FA5}">
                      <a16:colId xmlns:a16="http://schemas.microsoft.com/office/drawing/2014/main" val="20007"/>
                    </a:ext>
                  </a:extLst>
                </a:gridCol>
                <a:gridCol w="338667">
                  <a:extLst>
                    <a:ext uri="{9D8B030D-6E8A-4147-A177-3AD203B41FA5}">
                      <a16:colId xmlns:a16="http://schemas.microsoft.com/office/drawing/2014/main" val="20008"/>
                    </a:ext>
                  </a:extLst>
                </a:gridCol>
                <a:gridCol w="338667">
                  <a:extLst>
                    <a:ext uri="{9D8B030D-6E8A-4147-A177-3AD203B41FA5}">
                      <a16:colId xmlns:a16="http://schemas.microsoft.com/office/drawing/2014/main" val="20009"/>
                    </a:ext>
                  </a:extLst>
                </a:gridCol>
                <a:gridCol w="338667">
                  <a:extLst>
                    <a:ext uri="{9D8B030D-6E8A-4147-A177-3AD203B41FA5}">
                      <a16:colId xmlns:a16="http://schemas.microsoft.com/office/drawing/2014/main" val="20010"/>
                    </a:ext>
                  </a:extLst>
                </a:gridCol>
                <a:gridCol w="338667">
                  <a:extLst>
                    <a:ext uri="{9D8B030D-6E8A-4147-A177-3AD203B41FA5}">
                      <a16:colId xmlns:a16="http://schemas.microsoft.com/office/drawing/2014/main" val="20011"/>
                    </a:ext>
                  </a:extLst>
                </a:gridCol>
                <a:gridCol w="338667">
                  <a:extLst>
                    <a:ext uri="{9D8B030D-6E8A-4147-A177-3AD203B41FA5}">
                      <a16:colId xmlns:a16="http://schemas.microsoft.com/office/drawing/2014/main" val="20012"/>
                    </a:ext>
                  </a:extLst>
                </a:gridCol>
                <a:gridCol w="338667">
                  <a:extLst>
                    <a:ext uri="{9D8B030D-6E8A-4147-A177-3AD203B41FA5}">
                      <a16:colId xmlns:a16="http://schemas.microsoft.com/office/drawing/2014/main" val="20013"/>
                    </a:ext>
                  </a:extLst>
                </a:gridCol>
                <a:gridCol w="338667">
                  <a:extLst>
                    <a:ext uri="{9D8B030D-6E8A-4147-A177-3AD203B41FA5}">
                      <a16:colId xmlns:a16="http://schemas.microsoft.com/office/drawing/2014/main" val="20014"/>
                    </a:ext>
                  </a:extLst>
                </a:gridCol>
                <a:gridCol w="338667">
                  <a:extLst>
                    <a:ext uri="{9D8B030D-6E8A-4147-A177-3AD203B41FA5}">
                      <a16:colId xmlns:a16="http://schemas.microsoft.com/office/drawing/2014/main" val="20015"/>
                    </a:ext>
                  </a:extLst>
                </a:gridCol>
              </a:tblGrid>
              <a:tr h="370840">
                <a:tc>
                  <a:txBody>
                    <a:bodyPr/>
                    <a:lstStyle/>
                    <a:p>
                      <a:r>
                        <a:rPr lang="en-US" dirty="0"/>
                        <a:t>L</a:t>
                      </a:r>
                    </a:p>
                  </a:txBody>
                  <a:tcPr/>
                </a:tc>
                <a:tc>
                  <a:txBody>
                    <a:bodyPr/>
                    <a:lstStyle/>
                    <a:p>
                      <a:r>
                        <a:rPr lang="en-US" dirty="0"/>
                        <a:t>O</a:t>
                      </a:r>
                    </a:p>
                  </a:txBody>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6">
                        <a:lumMod val="60000"/>
                        <a:lumOff val="40000"/>
                      </a:schemeClr>
                    </a:solidFill>
                  </a:tcPr>
                </a:tc>
                <a:tc>
                  <a:txBody>
                    <a:bodyPr/>
                    <a:lstStyle/>
                    <a:p>
                      <a:r>
                        <a:rPr lang="en-US" dirty="0"/>
                        <a:t>H</a:t>
                      </a:r>
                    </a:p>
                  </a:txBody>
                  <a:tcPr/>
                </a:tc>
                <a:tc>
                  <a:txBody>
                    <a:bodyPr/>
                    <a:lstStyle/>
                    <a:p>
                      <a:r>
                        <a:rPr lang="en-US" dirty="0"/>
                        <a:t>E</a:t>
                      </a:r>
                    </a:p>
                  </a:txBody>
                  <a:tcPr/>
                </a:tc>
                <a:tc>
                  <a:txBody>
                    <a:bodyPr/>
                    <a:lstStyle/>
                    <a:p>
                      <a:r>
                        <a:rPr lang="en-US" dirty="0"/>
                        <a:t>L</a:t>
                      </a:r>
                    </a:p>
                  </a:txBody>
                  <a:tcPr/>
                </a:tc>
                <a:extLst>
                  <a:ext uri="{0D108BD9-81ED-4DB2-BD59-A6C34878D82A}">
                    <a16:rowId xmlns:a16="http://schemas.microsoft.com/office/drawing/2014/main" val="10000"/>
                  </a:ext>
                </a:extLst>
              </a:tr>
            </a:tbl>
          </a:graphicData>
        </a:graphic>
      </p:graphicFrame>
      <p:cxnSp>
        <p:nvCxnSpPr>
          <p:cNvPr id="9" name="Straight Arrow Connector 8"/>
          <p:cNvCxnSpPr/>
          <p:nvPr/>
        </p:nvCxnSpPr>
        <p:spPr>
          <a:xfrm flipV="1">
            <a:off x="7905445" y="2694608"/>
            <a:ext cx="0" cy="3708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139189" y="3013861"/>
            <a:ext cx="1447800" cy="369332"/>
          </a:xfrm>
          <a:prstGeom prst="rect">
            <a:avLst/>
          </a:prstGeom>
          <a:noFill/>
        </p:spPr>
        <p:txBody>
          <a:bodyPr wrap="square" rtlCol="0">
            <a:spAutoFit/>
          </a:bodyPr>
          <a:lstStyle/>
          <a:p>
            <a:r>
              <a:rPr lang="en-US" b="1" dirty="0" err="1">
                <a:latin typeface="Consolas" panose="020B0609020204030204" pitchFamily="49" charset="0"/>
              </a:rPr>
              <a:t>rear_index</a:t>
            </a:r>
            <a:endParaRPr lang="en-US" b="1" dirty="0">
              <a:latin typeface="Consolas" panose="020B0609020204030204" pitchFamily="49" charset="0"/>
            </a:endParaRPr>
          </a:p>
        </p:txBody>
      </p:sp>
      <p:cxnSp>
        <p:nvCxnSpPr>
          <p:cNvPr id="16" name="Straight Arrow Connector 15"/>
          <p:cNvCxnSpPr/>
          <p:nvPr/>
        </p:nvCxnSpPr>
        <p:spPr>
          <a:xfrm flipV="1">
            <a:off x="3866845" y="2694608"/>
            <a:ext cx="0" cy="3708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100515" y="3013861"/>
            <a:ext cx="1619555" cy="369332"/>
          </a:xfrm>
          <a:prstGeom prst="rect">
            <a:avLst/>
          </a:prstGeom>
          <a:noFill/>
        </p:spPr>
        <p:txBody>
          <a:bodyPr wrap="square" rtlCol="0">
            <a:spAutoFit/>
          </a:bodyPr>
          <a:lstStyle/>
          <a:p>
            <a:r>
              <a:rPr lang="en-US" b="1" dirty="0" err="1">
                <a:latin typeface="Consolas" panose="020B0609020204030204" pitchFamily="49" charset="0"/>
              </a:rPr>
              <a:t>front_index</a:t>
            </a:r>
            <a:endParaRPr lang="en-US" b="1" dirty="0">
              <a:latin typeface="Consolas" panose="020B0609020204030204" pitchFamily="49" charset="0"/>
            </a:endParaRPr>
          </a:p>
        </p:txBody>
      </p:sp>
      <p:sp>
        <p:nvSpPr>
          <p:cNvPr id="20" name="TextBox 19"/>
          <p:cNvSpPr txBox="1"/>
          <p:nvPr/>
        </p:nvSpPr>
        <p:spPr>
          <a:xfrm>
            <a:off x="3302930" y="1371601"/>
            <a:ext cx="2133600" cy="646331"/>
          </a:xfrm>
          <a:prstGeom prst="rect">
            <a:avLst/>
          </a:prstGeom>
          <a:noFill/>
        </p:spPr>
        <p:txBody>
          <a:bodyPr wrap="square" rtlCol="0">
            <a:spAutoFit/>
          </a:bodyPr>
          <a:lstStyle/>
          <a:p>
            <a:r>
              <a:rPr lang="en-US" b="1" dirty="0">
                <a:latin typeface="Consolas" panose="020B0609020204030204" pitchFamily="49" charset="0"/>
              </a:rPr>
              <a:t>capacity = 16</a:t>
            </a:r>
          </a:p>
          <a:p>
            <a:r>
              <a:rPr lang="en-US" b="1" dirty="0" err="1">
                <a:latin typeface="Consolas" panose="020B0609020204030204" pitchFamily="49" charset="0"/>
              </a:rPr>
              <a:t>num_items</a:t>
            </a:r>
            <a:r>
              <a:rPr lang="en-US" b="1" dirty="0">
                <a:latin typeface="Consolas" panose="020B0609020204030204" pitchFamily="49" charset="0"/>
              </a:rPr>
              <a:t> = 5</a:t>
            </a:r>
          </a:p>
        </p:txBody>
      </p:sp>
      <p:sp>
        <p:nvSpPr>
          <p:cNvPr id="21" name="TextBox 20"/>
          <p:cNvSpPr txBox="1"/>
          <p:nvPr/>
        </p:nvSpPr>
        <p:spPr>
          <a:xfrm>
            <a:off x="1508760" y="3505200"/>
            <a:ext cx="7051184" cy="1477328"/>
          </a:xfrm>
          <a:prstGeom prst="rect">
            <a:avLst/>
          </a:prstGeom>
          <a:noFill/>
        </p:spPr>
        <p:txBody>
          <a:bodyPr wrap="square" rtlCol="0">
            <a:spAutoFit/>
          </a:bodyPr>
          <a:lstStyle/>
          <a:p>
            <a:r>
              <a:rPr lang="en-US" b="1" dirty="0">
                <a:latin typeface="Consolas" panose="020B0609020204030204" pitchFamily="49" charset="0"/>
              </a:rPr>
              <a:t>/** Return a reference to an item in the </a:t>
            </a:r>
            <a:r>
              <a:rPr lang="en-US" b="1" dirty="0" err="1">
                <a:latin typeface="Consolas" panose="020B0609020204030204" pitchFamily="49" charset="0"/>
              </a:rPr>
              <a:t>deque</a:t>
            </a:r>
            <a:r>
              <a:rPr lang="en-US" b="1" dirty="0">
                <a:latin typeface="Consolas" panose="020B0609020204030204" pitchFamily="49" charset="0"/>
              </a:rPr>
              <a:t>. */</a:t>
            </a:r>
          </a:p>
          <a:p>
            <a:r>
              <a:rPr lang="en-US" b="1" dirty="0">
                <a:latin typeface="Consolas" panose="020B0609020204030204" pitchFamily="49" charset="0"/>
              </a:rPr>
              <a:t>T&amp; operator[](</a:t>
            </a:r>
            <a:r>
              <a:rPr lang="en-US" b="1" dirty="0" err="1">
                <a:latin typeface="Consolas" panose="020B0609020204030204" pitchFamily="49" charset="0"/>
              </a:rPr>
              <a:t>size_t</a:t>
            </a:r>
            <a:r>
              <a:rPr lang="en-US" b="1" dirty="0">
                <a:latin typeface="Consolas" panose="020B0609020204030204" pitchFamily="49" charset="0"/>
              </a:rPr>
              <a:t> index)</a:t>
            </a:r>
          </a:p>
          <a:p>
            <a:r>
              <a:rPr lang="en-US" b="1" dirty="0">
                <a:latin typeface="Consolas" panose="020B0609020204030204" pitchFamily="49" charset="0"/>
              </a:rPr>
              <a:t>{</a:t>
            </a:r>
          </a:p>
          <a:p>
            <a:r>
              <a:rPr lang="en-US" b="1" dirty="0">
                <a:latin typeface="Consolas" panose="020B0609020204030204" pitchFamily="49" charset="0"/>
              </a:rPr>
              <a:t>   return </a:t>
            </a:r>
            <a:r>
              <a:rPr lang="en-US" b="1" dirty="0" err="1">
                <a:latin typeface="Consolas" panose="020B0609020204030204" pitchFamily="49" charset="0"/>
              </a:rPr>
              <a:t>the_data</a:t>
            </a:r>
            <a:r>
              <a:rPr lang="en-US" b="1" dirty="0">
                <a:latin typeface="Consolas" panose="020B0609020204030204" pitchFamily="49" charset="0"/>
              </a:rPr>
              <a:t>[(index + </a:t>
            </a:r>
            <a:r>
              <a:rPr lang="en-US" b="1" dirty="0" err="1">
                <a:latin typeface="Consolas" panose="020B0609020204030204" pitchFamily="49" charset="0"/>
              </a:rPr>
              <a:t>front_index</a:t>
            </a:r>
            <a:r>
              <a:rPr lang="en-US" b="1" dirty="0">
                <a:latin typeface="Consolas" panose="020B0609020204030204" pitchFamily="49" charset="0"/>
              </a:rPr>
              <a:t>) % capacity];</a:t>
            </a:r>
          </a:p>
          <a:p>
            <a:r>
              <a:rPr lang="en-US" b="1" dirty="0">
                <a:latin typeface="Consolas" panose="020B0609020204030204" pitchFamily="49" charset="0"/>
              </a:rPr>
              <a:t>}</a:t>
            </a:r>
          </a:p>
        </p:txBody>
      </p:sp>
      <p:sp>
        <p:nvSpPr>
          <p:cNvPr id="22" name="TextBox 21"/>
          <p:cNvSpPr txBox="1"/>
          <p:nvPr/>
        </p:nvSpPr>
        <p:spPr>
          <a:xfrm>
            <a:off x="1693572" y="2337217"/>
            <a:ext cx="1280160" cy="369332"/>
          </a:xfrm>
          <a:prstGeom prst="rect">
            <a:avLst/>
          </a:prstGeom>
          <a:noFill/>
        </p:spPr>
        <p:txBody>
          <a:bodyPr wrap="square" rtlCol="0">
            <a:spAutoFit/>
          </a:bodyPr>
          <a:lstStyle/>
          <a:p>
            <a:r>
              <a:rPr lang="en-US" b="1" dirty="0" err="1">
                <a:latin typeface="Consolas" panose="020B0609020204030204" pitchFamily="49" charset="0"/>
              </a:rPr>
              <a:t>the_data</a:t>
            </a:r>
            <a:endParaRPr lang="en-US" b="1" dirty="0">
              <a:latin typeface="Consolas" panose="020B0609020204030204" pitchFamily="49" charset="0"/>
            </a:endParaRPr>
          </a:p>
        </p:txBody>
      </p:sp>
      <p:cxnSp>
        <p:nvCxnSpPr>
          <p:cNvPr id="23" name="Straight Arrow Connector 22"/>
          <p:cNvCxnSpPr/>
          <p:nvPr/>
        </p:nvCxnSpPr>
        <p:spPr>
          <a:xfrm rot="5400000" flipV="1">
            <a:off x="3081020" y="2339115"/>
            <a:ext cx="0" cy="3708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9731" y="4917492"/>
            <a:ext cx="2062267" cy="1895618"/>
          </a:xfrm>
          <a:prstGeom prst="rect">
            <a:avLst/>
          </a:prstGeom>
        </p:spPr>
      </p:pic>
      <p:sp>
        <p:nvSpPr>
          <p:cNvPr id="25" name="TextBox 24"/>
          <p:cNvSpPr txBox="1"/>
          <p:nvPr/>
        </p:nvSpPr>
        <p:spPr>
          <a:xfrm>
            <a:off x="6311627" y="4844029"/>
            <a:ext cx="1619555" cy="276999"/>
          </a:xfrm>
          <a:prstGeom prst="rect">
            <a:avLst/>
          </a:prstGeom>
          <a:noFill/>
        </p:spPr>
        <p:txBody>
          <a:bodyPr wrap="square" rtlCol="0">
            <a:spAutoFit/>
          </a:bodyPr>
          <a:lstStyle/>
          <a:p>
            <a:r>
              <a:rPr lang="en-US" sz="1200" b="1" dirty="0" err="1">
                <a:latin typeface="Consolas" panose="020B0609020204030204" pitchFamily="49" charset="0"/>
              </a:rPr>
              <a:t>front_index</a:t>
            </a:r>
            <a:endParaRPr lang="en-US" sz="1200" b="1" dirty="0">
              <a:latin typeface="Consolas" panose="020B0609020204030204" pitchFamily="49" charset="0"/>
            </a:endParaRPr>
          </a:p>
        </p:txBody>
      </p:sp>
      <p:sp>
        <p:nvSpPr>
          <p:cNvPr id="26" name="TextBox 25"/>
          <p:cNvSpPr txBox="1"/>
          <p:nvPr/>
        </p:nvSpPr>
        <p:spPr>
          <a:xfrm>
            <a:off x="6582233" y="6109901"/>
            <a:ext cx="1323213" cy="276999"/>
          </a:xfrm>
          <a:prstGeom prst="rect">
            <a:avLst/>
          </a:prstGeom>
          <a:noFill/>
        </p:spPr>
        <p:txBody>
          <a:bodyPr wrap="square" rtlCol="0">
            <a:spAutoFit/>
          </a:bodyPr>
          <a:lstStyle/>
          <a:p>
            <a:r>
              <a:rPr lang="en-US" sz="1200" b="1" dirty="0" err="1">
                <a:latin typeface="Consolas" panose="020B0609020204030204" pitchFamily="49" charset="0"/>
              </a:rPr>
              <a:t>rear_index</a:t>
            </a:r>
            <a:endParaRPr lang="en-US" sz="1200" b="1" dirty="0">
              <a:latin typeface="Consolas" panose="020B0609020204030204" pitchFamily="49" charset="0"/>
            </a:endParaRPr>
          </a:p>
        </p:txBody>
      </p:sp>
      <p:cxnSp>
        <p:nvCxnSpPr>
          <p:cNvPr id="27" name="Straight Arrow Connector 26"/>
          <p:cNvCxnSpPr/>
          <p:nvPr/>
        </p:nvCxnSpPr>
        <p:spPr>
          <a:xfrm flipH="1">
            <a:off x="6019800" y="4982528"/>
            <a:ext cx="291826" cy="466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6379474" y="6211668"/>
            <a:ext cx="249926" cy="367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Arc 30"/>
          <p:cNvSpPr/>
          <p:nvPr/>
        </p:nvSpPr>
        <p:spPr>
          <a:xfrm>
            <a:off x="5039251" y="5407349"/>
            <a:ext cx="914400" cy="914400"/>
          </a:xfrm>
          <a:prstGeom prst="arc">
            <a:avLst>
              <a:gd name="adj1" fmla="val 20789613"/>
              <a:gd name="adj2" fmla="val 8542007"/>
            </a:avLst>
          </a:prstGeom>
          <a:ln w="381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2" name="Straight Arrow Connector 31"/>
          <p:cNvCxnSpPr/>
          <p:nvPr/>
        </p:nvCxnSpPr>
        <p:spPr>
          <a:xfrm flipH="1">
            <a:off x="6504437" y="5715000"/>
            <a:ext cx="44601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934201" y="5576872"/>
            <a:ext cx="1619555" cy="276999"/>
          </a:xfrm>
          <a:prstGeom prst="rect">
            <a:avLst/>
          </a:prstGeom>
          <a:noFill/>
        </p:spPr>
        <p:txBody>
          <a:bodyPr wrap="square" rtlCol="0">
            <a:spAutoFit/>
          </a:bodyPr>
          <a:lstStyle/>
          <a:p>
            <a:r>
              <a:rPr lang="en-US" sz="1200" b="1" dirty="0" err="1">
                <a:latin typeface="Consolas" panose="020B0609020204030204" pitchFamily="49" charset="0"/>
              </a:rPr>
              <a:t>the_data</a:t>
            </a:r>
            <a:endParaRPr lang="en-US" sz="1200" b="1" dirty="0">
              <a:latin typeface="Consolas" panose="020B0609020204030204" pitchFamily="49" charset="0"/>
            </a:endParaRPr>
          </a:p>
        </p:txBody>
      </p:sp>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9851" y="2209800"/>
            <a:ext cx="666750" cy="4248150"/>
          </a:xfrm>
          <a:prstGeom prst="rect">
            <a:avLst/>
          </a:prstGeom>
        </p:spPr>
      </p:pic>
      <p:sp>
        <p:nvSpPr>
          <p:cNvPr id="3" name="Footer Placeholder 2">
            <a:extLst>
              <a:ext uri="{FF2B5EF4-FFF2-40B4-BE49-F238E27FC236}">
                <a16:creationId xmlns:a16="http://schemas.microsoft.com/office/drawing/2014/main" id="{40115416-6931-444A-956F-589C10C8D4BA}"/>
              </a:ext>
            </a:extLst>
          </p:cNvPr>
          <p:cNvSpPr>
            <a:spLocks noGrp="1"/>
          </p:cNvSpPr>
          <p:nvPr>
            <p:ph type="ftr" sz="quarter" idx="11"/>
          </p:nvPr>
        </p:nvSpPr>
        <p:spPr/>
        <p:txBody>
          <a:bodyPr/>
          <a:lstStyle/>
          <a:p>
            <a:pPr>
              <a:defRPr/>
            </a:pPr>
            <a:r>
              <a:rPr lang="en-US"/>
              <a:t>Recursion (24)</a:t>
            </a:r>
            <a:endParaRPr lang="en-US" dirty="0"/>
          </a:p>
        </p:txBody>
      </p:sp>
      <p:sp>
        <p:nvSpPr>
          <p:cNvPr id="4" name="Slide Number Placeholder 3">
            <a:extLst>
              <a:ext uri="{FF2B5EF4-FFF2-40B4-BE49-F238E27FC236}">
                <a16:creationId xmlns:a16="http://schemas.microsoft.com/office/drawing/2014/main" id="{8D11E559-7203-4F82-84EB-3C419826C35F}"/>
              </a:ext>
            </a:extLst>
          </p:cNvPr>
          <p:cNvSpPr>
            <a:spLocks noGrp="1"/>
          </p:cNvSpPr>
          <p:nvPr>
            <p:ph type="sldNum" sz="quarter" idx="12"/>
          </p:nvPr>
        </p:nvSpPr>
        <p:spPr/>
        <p:txBody>
          <a:bodyPr/>
          <a:lstStyle/>
          <a:p>
            <a:pPr>
              <a:defRPr/>
            </a:pPr>
            <a:fld id="{F59D9B86-AB8B-404F-8D86-C97B35C4C67E}" type="slidenum">
              <a:rPr lang="en-US" smtClean="0"/>
              <a:pPr>
                <a:defRPr/>
              </a:pPr>
              <a:t>10</a:t>
            </a:fld>
            <a:endParaRPr lang="en-US" dirty="0"/>
          </a:p>
        </p:txBody>
      </p:sp>
    </p:spTree>
    <p:extLst>
      <p:ext uri="{BB962C8B-B14F-4D97-AF65-F5344CB8AC3E}">
        <p14:creationId xmlns:p14="http://schemas.microsoft.com/office/powerpoint/2010/main" val="718482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Circular Buffer</a:t>
            </a:r>
          </a:p>
        </p:txBody>
      </p:sp>
      <p:sp>
        <p:nvSpPr>
          <p:cNvPr id="3" name="Footer Placeholder 2"/>
          <p:cNvSpPr>
            <a:spLocks noGrp="1"/>
          </p:cNvSpPr>
          <p:nvPr>
            <p:ph type="ftr" sz="quarter" idx="11"/>
          </p:nvPr>
        </p:nvSpPr>
        <p:spPr/>
        <p:txBody>
          <a:bodyPr/>
          <a:lstStyle/>
          <a:p>
            <a:pPr>
              <a:defRPr/>
            </a:pPr>
            <a:r>
              <a:rPr lang="en-US"/>
              <a:t>Recursion (24)</a:t>
            </a:r>
            <a:endParaRPr lang="en-US" dirty="0"/>
          </a:p>
        </p:txBody>
      </p:sp>
      <p:sp>
        <p:nvSpPr>
          <p:cNvPr id="4" name="Slide Number Placeholder 3"/>
          <p:cNvSpPr>
            <a:spLocks noGrp="1"/>
          </p:cNvSpPr>
          <p:nvPr>
            <p:ph type="sldNum" sz="quarter" idx="12"/>
          </p:nvPr>
        </p:nvSpPr>
        <p:spPr/>
        <p:txBody>
          <a:bodyPr/>
          <a:lstStyle/>
          <a:p>
            <a:pPr>
              <a:defRPr/>
            </a:pPr>
            <a:fld id="{F59D9B86-AB8B-404F-8D86-C97B35C4C67E}" type="slidenum">
              <a:rPr lang="en-US" smtClean="0"/>
              <a:pPr>
                <a:defRPr/>
              </a:pPr>
              <a:t>11</a:t>
            </a:fld>
            <a:endParaRPr lang="en-US" dirty="0"/>
          </a:p>
        </p:txBody>
      </p:sp>
      <p:graphicFrame>
        <p:nvGraphicFramePr>
          <p:cNvPr id="6" name="Table 5"/>
          <p:cNvGraphicFramePr>
            <a:graphicFrameLocks noGrp="1"/>
          </p:cNvGraphicFramePr>
          <p:nvPr/>
        </p:nvGraphicFramePr>
        <p:xfrm>
          <a:off x="5115070" y="2279960"/>
          <a:ext cx="5418672" cy="370840"/>
        </p:xfrm>
        <a:graphic>
          <a:graphicData uri="http://schemas.openxmlformats.org/drawingml/2006/table">
            <a:tbl>
              <a:tblPr firstRow="1" bandRow="1">
                <a:tableStyleId>{5C22544A-7EE6-4342-B048-85BDC9FD1C3A}</a:tableStyleId>
              </a:tblPr>
              <a:tblGrid>
                <a:gridCol w="338667">
                  <a:extLst>
                    <a:ext uri="{9D8B030D-6E8A-4147-A177-3AD203B41FA5}">
                      <a16:colId xmlns:a16="http://schemas.microsoft.com/office/drawing/2014/main" val="20000"/>
                    </a:ext>
                  </a:extLst>
                </a:gridCol>
                <a:gridCol w="338667">
                  <a:extLst>
                    <a:ext uri="{9D8B030D-6E8A-4147-A177-3AD203B41FA5}">
                      <a16:colId xmlns:a16="http://schemas.microsoft.com/office/drawing/2014/main" val="20001"/>
                    </a:ext>
                  </a:extLst>
                </a:gridCol>
                <a:gridCol w="338667">
                  <a:extLst>
                    <a:ext uri="{9D8B030D-6E8A-4147-A177-3AD203B41FA5}">
                      <a16:colId xmlns:a16="http://schemas.microsoft.com/office/drawing/2014/main" val="20002"/>
                    </a:ext>
                  </a:extLst>
                </a:gridCol>
                <a:gridCol w="338667">
                  <a:extLst>
                    <a:ext uri="{9D8B030D-6E8A-4147-A177-3AD203B41FA5}">
                      <a16:colId xmlns:a16="http://schemas.microsoft.com/office/drawing/2014/main" val="20003"/>
                    </a:ext>
                  </a:extLst>
                </a:gridCol>
                <a:gridCol w="338667">
                  <a:extLst>
                    <a:ext uri="{9D8B030D-6E8A-4147-A177-3AD203B41FA5}">
                      <a16:colId xmlns:a16="http://schemas.microsoft.com/office/drawing/2014/main" val="20004"/>
                    </a:ext>
                  </a:extLst>
                </a:gridCol>
                <a:gridCol w="338667">
                  <a:extLst>
                    <a:ext uri="{9D8B030D-6E8A-4147-A177-3AD203B41FA5}">
                      <a16:colId xmlns:a16="http://schemas.microsoft.com/office/drawing/2014/main" val="20005"/>
                    </a:ext>
                  </a:extLst>
                </a:gridCol>
                <a:gridCol w="338667">
                  <a:extLst>
                    <a:ext uri="{9D8B030D-6E8A-4147-A177-3AD203B41FA5}">
                      <a16:colId xmlns:a16="http://schemas.microsoft.com/office/drawing/2014/main" val="20006"/>
                    </a:ext>
                  </a:extLst>
                </a:gridCol>
                <a:gridCol w="338667">
                  <a:extLst>
                    <a:ext uri="{9D8B030D-6E8A-4147-A177-3AD203B41FA5}">
                      <a16:colId xmlns:a16="http://schemas.microsoft.com/office/drawing/2014/main" val="20007"/>
                    </a:ext>
                  </a:extLst>
                </a:gridCol>
                <a:gridCol w="338667">
                  <a:extLst>
                    <a:ext uri="{9D8B030D-6E8A-4147-A177-3AD203B41FA5}">
                      <a16:colId xmlns:a16="http://schemas.microsoft.com/office/drawing/2014/main" val="20008"/>
                    </a:ext>
                  </a:extLst>
                </a:gridCol>
                <a:gridCol w="338667">
                  <a:extLst>
                    <a:ext uri="{9D8B030D-6E8A-4147-A177-3AD203B41FA5}">
                      <a16:colId xmlns:a16="http://schemas.microsoft.com/office/drawing/2014/main" val="20009"/>
                    </a:ext>
                  </a:extLst>
                </a:gridCol>
                <a:gridCol w="338667">
                  <a:extLst>
                    <a:ext uri="{9D8B030D-6E8A-4147-A177-3AD203B41FA5}">
                      <a16:colId xmlns:a16="http://schemas.microsoft.com/office/drawing/2014/main" val="20010"/>
                    </a:ext>
                  </a:extLst>
                </a:gridCol>
                <a:gridCol w="338667">
                  <a:extLst>
                    <a:ext uri="{9D8B030D-6E8A-4147-A177-3AD203B41FA5}">
                      <a16:colId xmlns:a16="http://schemas.microsoft.com/office/drawing/2014/main" val="20011"/>
                    </a:ext>
                  </a:extLst>
                </a:gridCol>
                <a:gridCol w="338667">
                  <a:extLst>
                    <a:ext uri="{9D8B030D-6E8A-4147-A177-3AD203B41FA5}">
                      <a16:colId xmlns:a16="http://schemas.microsoft.com/office/drawing/2014/main" val="20012"/>
                    </a:ext>
                  </a:extLst>
                </a:gridCol>
                <a:gridCol w="338667">
                  <a:extLst>
                    <a:ext uri="{9D8B030D-6E8A-4147-A177-3AD203B41FA5}">
                      <a16:colId xmlns:a16="http://schemas.microsoft.com/office/drawing/2014/main" val="20013"/>
                    </a:ext>
                  </a:extLst>
                </a:gridCol>
                <a:gridCol w="338667">
                  <a:extLst>
                    <a:ext uri="{9D8B030D-6E8A-4147-A177-3AD203B41FA5}">
                      <a16:colId xmlns:a16="http://schemas.microsoft.com/office/drawing/2014/main" val="20014"/>
                    </a:ext>
                  </a:extLst>
                </a:gridCol>
                <a:gridCol w="338667">
                  <a:extLst>
                    <a:ext uri="{9D8B030D-6E8A-4147-A177-3AD203B41FA5}">
                      <a16:colId xmlns:a16="http://schemas.microsoft.com/office/drawing/2014/main" val="20015"/>
                    </a:ext>
                  </a:extLst>
                </a:gridCol>
              </a:tblGrid>
              <a:tr h="370840">
                <a:tc>
                  <a:txBody>
                    <a:bodyPr/>
                    <a:lstStyle/>
                    <a:p>
                      <a:r>
                        <a:rPr lang="en-US" dirty="0"/>
                        <a:t>L</a:t>
                      </a:r>
                    </a:p>
                  </a:txBody>
                  <a:tcPr>
                    <a:solidFill>
                      <a:srgbClr val="00B050"/>
                    </a:solidFill>
                  </a:tcPr>
                </a:tc>
                <a:tc>
                  <a:txBody>
                    <a:bodyPr/>
                    <a:lstStyle/>
                    <a:p>
                      <a:r>
                        <a:rPr lang="en-US" dirty="0"/>
                        <a:t>O</a:t>
                      </a:r>
                    </a:p>
                  </a:txBody>
                  <a:tcPr>
                    <a:solidFill>
                      <a:srgbClr val="00B050"/>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r>
                        <a:rPr lang="en-US" dirty="0"/>
                        <a:t>H</a:t>
                      </a:r>
                    </a:p>
                  </a:txBody>
                  <a:tcPr>
                    <a:solidFill>
                      <a:srgbClr val="00B050"/>
                    </a:solidFill>
                  </a:tcPr>
                </a:tc>
                <a:tc>
                  <a:txBody>
                    <a:bodyPr/>
                    <a:lstStyle/>
                    <a:p>
                      <a:r>
                        <a:rPr lang="en-US" dirty="0"/>
                        <a:t>E</a:t>
                      </a:r>
                    </a:p>
                  </a:txBody>
                  <a:tcPr>
                    <a:solidFill>
                      <a:srgbClr val="00B050"/>
                    </a:solidFill>
                  </a:tcPr>
                </a:tc>
                <a:tc>
                  <a:txBody>
                    <a:bodyPr/>
                    <a:lstStyle/>
                    <a:p>
                      <a:r>
                        <a:rPr lang="en-US" dirty="0"/>
                        <a:t>L</a:t>
                      </a:r>
                    </a:p>
                  </a:txBody>
                  <a:tcPr>
                    <a:solidFill>
                      <a:srgbClr val="00B050"/>
                    </a:solidFill>
                  </a:tcPr>
                </a:tc>
                <a:extLst>
                  <a:ext uri="{0D108BD9-81ED-4DB2-BD59-A6C34878D82A}">
                    <a16:rowId xmlns:a16="http://schemas.microsoft.com/office/drawing/2014/main" val="10000"/>
                  </a:ext>
                </a:extLst>
              </a:tr>
            </a:tbl>
          </a:graphicData>
        </a:graphic>
      </p:graphicFrame>
      <p:grpSp>
        <p:nvGrpSpPr>
          <p:cNvPr id="41" name="Group 40"/>
          <p:cNvGrpSpPr/>
          <p:nvPr/>
        </p:nvGrpSpPr>
        <p:grpSpPr>
          <a:xfrm>
            <a:off x="4909931" y="2646508"/>
            <a:ext cx="1447800" cy="688585"/>
            <a:chOff x="2224789" y="2694608"/>
            <a:chExt cx="1447800" cy="688585"/>
          </a:xfrm>
        </p:grpSpPr>
        <p:sp>
          <p:nvSpPr>
            <p:cNvPr id="11" name="TextBox 10"/>
            <p:cNvSpPr txBox="1"/>
            <p:nvPr/>
          </p:nvSpPr>
          <p:spPr>
            <a:xfrm>
              <a:off x="2224789" y="3013861"/>
              <a:ext cx="1447800" cy="369332"/>
            </a:xfrm>
            <a:prstGeom prst="rect">
              <a:avLst/>
            </a:prstGeom>
            <a:noFill/>
          </p:spPr>
          <p:txBody>
            <a:bodyPr wrap="square" rtlCol="0">
              <a:spAutoFit/>
            </a:bodyPr>
            <a:lstStyle/>
            <a:p>
              <a:pPr algn="ctr"/>
              <a:r>
                <a:rPr lang="en-US" b="1" dirty="0">
                  <a:latin typeface="Consolas" panose="020B0609020204030204" pitchFamily="49" charset="0"/>
                </a:rPr>
                <a:t>back</a:t>
              </a:r>
            </a:p>
          </p:txBody>
        </p:sp>
        <p:cxnSp>
          <p:nvCxnSpPr>
            <p:cNvPr id="16" name="Straight Arrow Connector 15"/>
            <p:cNvCxnSpPr/>
            <p:nvPr/>
          </p:nvCxnSpPr>
          <p:spPr>
            <a:xfrm flipV="1">
              <a:off x="2952445" y="2694608"/>
              <a:ext cx="0" cy="3708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8871257" y="2646508"/>
            <a:ext cx="1619555" cy="688585"/>
            <a:chOff x="6186114" y="2694608"/>
            <a:chExt cx="1619555" cy="688585"/>
          </a:xfrm>
        </p:grpSpPr>
        <p:cxnSp>
          <p:nvCxnSpPr>
            <p:cNvPr id="9" name="Straight Arrow Connector 8"/>
            <p:cNvCxnSpPr/>
            <p:nvPr/>
          </p:nvCxnSpPr>
          <p:spPr>
            <a:xfrm flipV="1">
              <a:off x="6991045" y="2694608"/>
              <a:ext cx="0" cy="3708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186114" y="3013861"/>
              <a:ext cx="1619555" cy="369332"/>
            </a:xfrm>
            <a:prstGeom prst="rect">
              <a:avLst/>
            </a:prstGeom>
            <a:noFill/>
          </p:spPr>
          <p:txBody>
            <a:bodyPr wrap="square" rtlCol="0">
              <a:spAutoFit/>
            </a:bodyPr>
            <a:lstStyle/>
            <a:p>
              <a:pPr algn="ctr"/>
              <a:r>
                <a:rPr lang="en-US" b="1" dirty="0">
                  <a:latin typeface="Consolas" panose="020B0609020204030204" pitchFamily="49" charset="0"/>
                </a:rPr>
                <a:t>front</a:t>
              </a:r>
            </a:p>
          </p:txBody>
        </p:sp>
      </p:grpSp>
      <p:sp>
        <p:nvSpPr>
          <p:cNvPr id="20" name="TextBox 19"/>
          <p:cNvSpPr txBox="1"/>
          <p:nvPr/>
        </p:nvSpPr>
        <p:spPr>
          <a:xfrm>
            <a:off x="5033110" y="1425417"/>
            <a:ext cx="2133600" cy="646331"/>
          </a:xfrm>
          <a:prstGeom prst="rect">
            <a:avLst/>
          </a:prstGeom>
          <a:noFill/>
        </p:spPr>
        <p:txBody>
          <a:bodyPr wrap="square" rtlCol="0">
            <a:spAutoFit/>
          </a:bodyPr>
          <a:lstStyle/>
          <a:p>
            <a:r>
              <a:rPr lang="en-US" b="1" dirty="0">
                <a:latin typeface="Consolas" panose="020B0609020204030204" pitchFamily="49" charset="0"/>
              </a:rPr>
              <a:t>capacity = 16</a:t>
            </a:r>
          </a:p>
          <a:p>
            <a:r>
              <a:rPr lang="en-US" b="1" dirty="0" err="1">
                <a:latin typeface="Consolas" panose="020B0609020204030204" pitchFamily="49" charset="0"/>
              </a:rPr>
              <a:t>num_items</a:t>
            </a:r>
            <a:r>
              <a:rPr lang="en-US" b="1" dirty="0">
                <a:latin typeface="Consolas" panose="020B0609020204030204" pitchFamily="49" charset="0"/>
              </a:rPr>
              <a:t> = 5</a:t>
            </a:r>
          </a:p>
        </p:txBody>
      </p:sp>
      <p:grpSp>
        <p:nvGrpSpPr>
          <p:cNvPr id="42" name="Group 41"/>
          <p:cNvGrpSpPr/>
          <p:nvPr/>
        </p:nvGrpSpPr>
        <p:grpSpPr>
          <a:xfrm>
            <a:off x="3464314" y="2289116"/>
            <a:ext cx="1572868" cy="369332"/>
            <a:chOff x="779172" y="2337217"/>
            <a:chExt cx="1572868" cy="369332"/>
          </a:xfrm>
        </p:grpSpPr>
        <p:sp>
          <p:nvSpPr>
            <p:cNvPr id="22" name="TextBox 21"/>
            <p:cNvSpPr txBox="1"/>
            <p:nvPr/>
          </p:nvSpPr>
          <p:spPr>
            <a:xfrm>
              <a:off x="779172" y="2337217"/>
              <a:ext cx="1280160" cy="369332"/>
            </a:xfrm>
            <a:prstGeom prst="rect">
              <a:avLst/>
            </a:prstGeom>
            <a:noFill/>
          </p:spPr>
          <p:txBody>
            <a:bodyPr wrap="square" rtlCol="0">
              <a:spAutoFit/>
            </a:bodyPr>
            <a:lstStyle/>
            <a:p>
              <a:r>
                <a:rPr lang="en-US" b="1" dirty="0" err="1">
                  <a:latin typeface="Consolas" panose="020B0609020204030204" pitchFamily="49" charset="0"/>
                </a:rPr>
                <a:t>the_data</a:t>
              </a:r>
              <a:endParaRPr lang="en-US" b="1" dirty="0">
                <a:latin typeface="Consolas" panose="020B0609020204030204" pitchFamily="49" charset="0"/>
              </a:endParaRPr>
            </a:p>
          </p:txBody>
        </p:sp>
        <p:cxnSp>
          <p:nvCxnSpPr>
            <p:cNvPr id="23" name="Straight Arrow Connector 22"/>
            <p:cNvCxnSpPr/>
            <p:nvPr/>
          </p:nvCxnSpPr>
          <p:spPr>
            <a:xfrm rot="5400000" flipV="1">
              <a:off x="2166620" y="2339115"/>
              <a:ext cx="0" cy="3708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674DEBE0-F24B-4AD7-9D92-37D160C10AE7}"/>
              </a:ext>
            </a:extLst>
          </p:cNvPr>
          <p:cNvGrpSpPr/>
          <p:nvPr/>
        </p:nvGrpSpPr>
        <p:grpSpPr>
          <a:xfrm>
            <a:off x="749717" y="1407186"/>
            <a:ext cx="4206438" cy="2116388"/>
            <a:chOff x="4362186" y="3898319"/>
            <a:chExt cx="4545132" cy="2316323"/>
          </a:xfrm>
        </p:grpSpPr>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2186" y="3962401"/>
              <a:ext cx="2450242" cy="2252241"/>
            </a:xfrm>
            <a:prstGeom prst="rect">
              <a:avLst/>
            </a:prstGeom>
          </p:spPr>
        </p:pic>
        <p:grpSp>
          <p:nvGrpSpPr>
            <p:cNvPr id="44" name="Group 43"/>
            <p:cNvGrpSpPr/>
            <p:nvPr/>
          </p:nvGrpSpPr>
          <p:grpSpPr>
            <a:xfrm>
              <a:off x="6248401" y="3898319"/>
              <a:ext cx="1911381" cy="369332"/>
              <a:chOff x="5390845" y="3898318"/>
              <a:chExt cx="1911381" cy="369332"/>
            </a:xfrm>
          </p:grpSpPr>
          <p:sp>
            <p:nvSpPr>
              <p:cNvPr id="25" name="TextBox 24"/>
              <p:cNvSpPr txBox="1"/>
              <p:nvPr/>
            </p:nvSpPr>
            <p:spPr>
              <a:xfrm>
                <a:off x="5682671" y="3898318"/>
                <a:ext cx="1619555" cy="369332"/>
              </a:xfrm>
              <a:prstGeom prst="rect">
                <a:avLst/>
              </a:prstGeom>
              <a:noFill/>
            </p:spPr>
            <p:txBody>
              <a:bodyPr wrap="square" rtlCol="0">
                <a:spAutoFit/>
              </a:bodyPr>
              <a:lstStyle/>
              <a:p>
                <a:r>
                  <a:rPr lang="en-US" b="1" dirty="0">
                    <a:latin typeface="Consolas" panose="020B0609020204030204" pitchFamily="49" charset="0"/>
                  </a:rPr>
                  <a:t>front</a:t>
                </a:r>
              </a:p>
            </p:txBody>
          </p:sp>
          <p:cxnSp>
            <p:nvCxnSpPr>
              <p:cNvPr id="27" name="Straight Arrow Connector 26"/>
              <p:cNvCxnSpPr/>
              <p:nvPr/>
            </p:nvCxnSpPr>
            <p:spPr>
              <a:xfrm flipH="1">
                <a:off x="5390845" y="4036817"/>
                <a:ext cx="291826" cy="466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781801" y="5422718"/>
              <a:ext cx="1525971" cy="369332"/>
              <a:chOff x="5750519" y="5164190"/>
              <a:chExt cx="1525971" cy="369332"/>
            </a:xfrm>
          </p:grpSpPr>
          <p:sp>
            <p:nvSpPr>
              <p:cNvPr id="26" name="TextBox 25"/>
              <p:cNvSpPr txBox="1"/>
              <p:nvPr/>
            </p:nvSpPr>
            <p:spPr>
              <a:xfrm>
                <a:off x="5953277" y="5164190"/>
                <a:ext cx="1323213" cy="369332"/>
              </a:xfrm>
              <a:prstGeom prst="rect">
                <a:avLst/>
              </a:prstGeom>
              <a:noFill/>
            </p:spPr>
            <p:txBody>
              <a:bodyPr wrap="square" rtlCol="0">
                <a:spAutoFit/>
              </a:bodyPr>
              <a:lstStyle/>
              <a:p>
                <a:r>
                  <a:rPr lang="en-US" b="1" dirty="0">
                    <a:latin typeface="Consolas" panose="020B0609020204030204" pitchFamily="49" charset="0"/>
                  </a:rPr>
                  <a:t>back</a:t>
                </a:r>
              </a:p>
            </p:txBody>
          </p:sp>
          <p:cxnSp>
            <p:nvCxnSpPr>
              <p:cNvPr id="29" name="Straight Arrow Connector 28"/>
              <p:cNvCxnSpPr/>
              <p:nvPr/>
            </p:nvCxnSpPr>
            <p:spPr>
              <a:xfrm flipH="1" flipV="1">
                <a:off x="5750519" y="5265958"/>
                <a:ext cx="249926" cy="367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1" name="Arc 30"/>
            <p:cNvSpPr/>
            <p:nvPr/>
          </p:nvSpPr>
          <p:spPr>
            <a:xfrm>
              <a:off x="5032406" y="4495800"/>
              <a:ext cx="1280160" cy="1280160"/>
            </a:xfrm>
            <a:prstGeom prst="arc">
              <a:avLst>
                <a:gd name="adj1" fmla="val 17523038"/>
                <a:gd name="adj2" fmla="val 2615704"/>
              </a:avLst>
            </a:prstGeom>
            <a:ln w="381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5" name="Group 44"/>
            <p:cNvGrpSpPr/>
            <p:nvPr/>
          </p:nvGrpSpPr>
          <p:grpSpPr>
            <a:xfrm>
              <a:off x="6858000" y="4865812"/>
              <a:ext cx="2049318" cy="369332"/>
              <a:chOff x="5875482" y="4558591"/>
              <a:chExt cx="2049318" cy="369332"/>
            </a:xfrm>
          </p:grpSpPr>
          <p:cxnSp>
            <p:nvCxnSpPr>
              <p:cNvPr id="32" name="Straight Arrow Connector 31"/>
              <p:cNvCxnSpPr/>
              <p:nvPr/>
            </p:nvCxnSpPr>
            <p:spPr>
              <a:xfrm flipH="1">
                <a:off x="5875482" y="4769290"/>
                <a:ext cx="44601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305245" y="4558591"/>
                <a:ext cx="1619555" cy="369332"/>
              </a:xfrm>
              <a:prstGeom prst="rect">
                <a:avLst/>
              </a:prstGeom>
              <a:noFill/>
            </p:spPr>
            <p:txBody>
              <a:bodyPr wrap="square" rtlCol="0">
                <a:spAutoFit/>
              </a:bodyPr>
              <a:lstStyle/>
              <a:p>
                <a:r>
                  <a:rPr lang="en-US" b="1" dirty="0" err="1">
                    <a:latin typeface="Consolas" panose="020B0609020204030204" pitchFamily="49" charset="0"/>
                  </a:rPr>
                  <a:t>the_data</a:t>
                </a:r>
                <a:endParaRPr lang="en-US" b="1" dirty="0">
                  <a:latin typeface="Consolas" panose="020B0609020204030204" pitchFamily="49" charset="0"/>
                </a:endParaRPr>
              </a:p>
            </p:txBody>
          </p:sp>
        </p:grpSp>
      </p:grpSp>
      <p:sp>
        <p:nvSpPr>
          <p:cNvPr id="30" name="TextBox 29">
            <a:extLst>
              <a:ext uri="{FF2B5EF4-FFF2-40B4-BE49-F238E27FC236}">
                <a16:creationId xmlns:a16="http://schemas.microsoft.com/office/drawing/2014/main" id="{9F3221C1-DAE2-407C-8C43-86AD8A2D06A6}"/>
              </a:ext>
            </a:extLst>
          </p:cNvPr>
          <p:cNvSpPr txBox="1"/>
          <p:nvPr/>
        </p:nvSpPr>
        <p:spPr>
          <a:xfrm>
            <a:off x="492272" y="3731786"/>
            <a:ext cx="10290629" cy="2970044"/>
          </a:xfrm>
          <a:prstGeom prst="rect">
            <a:avLst/>
          </a:prstGeom>
          <a:noFill/>
        </p:spPr>
        <p:txBody>
          <a:bodyPr wrap="square" rtlCol="0">
            <a:spAutoFit/>
          </a:bodyPr>
          <a:lstStyle/>
          <a:p>
            <a:pPr marL="342900" indent="-342900">
              <a:spcAft>
                <a:spcPts val="600"/>
              </a:spcAft>
              <a:buClr>
                <a:srgbClr val="FF0000"/>
              </a:buClr>
              <a:buFont typeface="Wingdings" panose="05000000000000000000" pitchFamily="2" charset="2"/>
              <a:buChar char="§"/>
            </a:pPr>
            <a:r>
              <a:rPr lang="en-US" dirty="0"/>
              <a:t>The modulo operator (%) is a remainder operator with truncated division (towards 0).</a:t>
            </a:r>
          </a:p>
          <a:p>
            <a:pPr marL="342900" indent="-342900">
              <a:spcAft>
                <a:spcPts val="600"/>
              </a:spcAft>
              <a:buClr>
                <a:srgbClr val="FF0000"/>
              </a:buClr>
              <a:buFont typeface="Wingdings" panose="05000000000000000000" pitchFamily="2" charset="2"/>
              <a:buChar char="§"/>
            </a:pPr>
            <a:r>
              <a:rPr lang="en-US" dirty="0"/>
              <a:t>If either operand is negative (signed), the remainder operator result has the same sign as the dividend (the first operand in the expression). </a:t>
            </a:r>
          </a:p>
          <a:p>
            <a:pPr marL="342900" indent="-342900">
              <a:spcAft>
                <a:spcPts val="600"/>
              </a:spcAft>
              <a:buClr>
                <a:srgbClr val="FF0000"/>
              </a:buClr>
              <a:buFont typeface="Wingdings" panose="05000000000000000000" pitchFamily="2" charset="2"/>
              <a:buChar char="§"/>
            </a:pPr>
            <a:r>
              <a:rPr lang="en-US" dirty="0"/>
              <a:t>When using unsigned operands (size_t), incrementing indexes with wraparound is correctly implemented by:</a:t>
            </a:r>
          </a:p>
          <a:p>
            <a:pPr>
              <a:spcAft>
                <a:spcPts val="600"/>
              </a:spcAft>
            </a:pPr>
            <a:r>
              <a:rPr lang="en-US" dirty="0"/>
              <a:t>	</a:t>
            </a:r>
            <a:r>
              <a:rPr lang="en-US" b="1" dirty="0">
                <a:latin typeface="Consolas" panose="020B0609020204030204" pitchFamily="49" charset="0"/>
              </a:rPr>
              <a:t>front = (front + 1) % capacity;</a:t>
            </a:r>
          </a:p>
          <a:p>
            <a:pPr marL="342900" indent="-342900">
              <a:spcAft>
                <a:spcPts val="600"/>
              </a:spcAft>
              <a:buClr>
                <a:srgbClr val="FF0000"/>
              </a:buClr>
              <a:buFont typeface="Wingdings" panose="05000000000000000000" pitchFamily="2" charset="2"/>
              <a:buChar char="§"/>
            </a:pPr>
            <a:r>
              <a:rPr lang="en-US" dirty="0"/>
              <a:t>However, decrementing indexes (and capacity is not a power of 2</a:t>
            </a:r>
            <a:r>
              <a:rPr lang="en-US"/>
              <a:t>), must </a:t>
            </a:r>
            <a:r>
              <a:rPr lang="en-US" dirty="0"/>
              <a:t>use the following :</a:t>
            </a:r>
          </a:p>
          <a:p>
            <a:r>
              <a:rPr lang="en-US" b="1" dirty="0">
                <a:latin typeface="Consolas" panose="020B0609020204030204" pitchFamily="49" charset="0"/>
              </a:rPr>
              <a:t>	if (front == 0) front = capacity - 1;</a:t>
            </a:r>
          </a:p>
          <a:p>
            <a:r>
              <a:rPr lang="en-US" b="1" dirty="0">
                <a:latin typeface="Consolas" panose="020B0609020204030204" pitchFamily="49" charset="0"/>
              </a:rPr>
              <a:t>	else front = (front - 1) % capacity;</a:t>
            </a:r>
          </a:p>
        </p:txBody>
      </p:sp>
    </p:spTree>
    <p:extLst>
      <p:ext uri="{BB962C8B-B14F-4D97-AF65-F5344CB8AC3E}">
        <p14:creationId xmlns:p14="http://schemas.microsoft.com/office/powerpoint/2010/main" val="16534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down)">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xEl>
                                              <p:pRg st="0" end="0"/>
                                            </p:txEl>
                                          </p:spTgt>
                                        </p:tgtEl>
                                        <p:attrNameLst>
                                          <p:attrName>style.visibility</p:attrName>
                                        </p:attrNameLst>
                                      </p:cBhvr>
                                      <p:to>
                                        <p:strVal val="visible"/>
                                      </p:to>
                                    </p:set>
                                    <p:animEffect transition="in" filter="fade">
                                      <p:cBhvr>
                                        <p:cTn id="22" dur="500"/>
                                        <p:tgtEl>
                                          <p:spTgt spid="3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xEl>
                                              <p:pRg st="1" end="1"/>
                                            </p:txEl>
                                          </p:spTgt>
                                        </p:tgtEl>
                                        <p:attrNameLst>
                                          <p:attrName>style.visibility</p:attrName>
                                        </p:attrNameLst>
                                      </p:cBhvr>
                                      <p:to>
                                        <p:strVal val="visible"/>
                                      </p:to>
                                    </p:set>
                                    <p:animEffect transition="in" filter="fade">
                                      <p:cBhvr>
                                        <p:cTn id="27" dur="500"/>
                                        <p:tgtEl>
                                          <p:spTgt spid="3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
                                            <p:txEl>
                                              <p:pRg st="2" end="2"/>
                                            </p:txEl>
                                          </p:spTgt>
                                        </p:tgtEl>
                                        <p:attrNameLst>
                                          <p:attrName>style.visibility</p:attrName>
                                        </p:attrNameLst>
                                      </p:cBhvr>
                                      <p:to>
                                        <p:strVal val="visible"/>
                                      </p:to>
                                    </p:set>
                                    <p:animEffect transition="in" filter="fade">
                                      <p:cBhvr>
                                        <p:cTn id="32" dur="500"/>
                                        <p:tgtEl>
                                          <p:spTgt spid="3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
                                            <p:txEl>
                                              <p:pRg st="3" end="3"/>
                                            </p:txEl>
                                          </p:spTgt>
                                        </p:tgtEl>
                                        <p:attrNameLst>
                                          <p:attrName>style.visibility</p:attrName>
                                        </p:attrNameLst>
                                      </p:cBhvr>
                                      <p:to>
                                        <p:strVal val="visible"/>
                                      </p:to>
                                    </p:set>
                                    <p:animEffect transition="in" filter="fade">
                                      <p:cBhvr>
                                        <p:cTn id="37" dur="500"/>
                                        <p:tgtEl>
                                          <p:spTgt spid="30">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0">
                                            <p:txEl>
                                              <p:pRg st="4" end="4"/>
                                            </p:txEl>
                                          </p:spTgt>
                                        </p:tgtEl>
                                        <p:attrNameLst>
                                          <p:attrName>style.visibility</p:attrName>
                                        </p:attrNameLst>
                                      </p:cBhvr>
                                      <p:to>
                                        <p:strVal val="visible"/>
                                      </p:to>
                                    </p:set>
                                    <p:animEffect transition="in" filter="fade">
                                      <p:cBhvr>
                                        <p:cTn id="42" dur="500"/>
                                        <p:tgtEl>
                                          <p:spTgt spid="30">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0">
                                            <p:txEl>
                                              <p:pRg st="5" end="5"/>
                                            </p:txEl>
                                          </p:spTgt>
                                        </p:tgtEl>
                                        <p:attrNameLst>
                                          <p:attrName>style.visibility</p:attrName>
                                        </p:attrNameLst>
                                      </p:cBhvr>
                                      <p:to>
                                        <p:strVal val="visible"/>
                                      </p:to>
                                    </p:set>
                                    <p:animEffect transition="in" filter="fade">
                                      <p:cBhvr>
                                        <p:cTn id="47" dur="500"/>
                                        <p:tgtEl>
                                          <p:spTgt spid="30">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xEl>
                                              <p:pRg st="6" end="6"/>
                                            </p:txEl>
                                          </p:spTgt>
                                        </p:tgtEl>
                                        <p:attrNameLst>
                                          <p:attrName>style.visibility</p:attrName>
                                        </p:attrNameLst>
                                      </p:cBhvr>
                                      <p:to>
                                        <p:strVal val="visible"/>
                                      </p:to>
                                    </p:set>
                                    <p:animEffect transition="in" filter="fade">
                                      <p:cBhvr>
                                        <p:cTn id="52" dur="500"/>
                                        <p:tgtEl>
                                          <p:spTgt spid="3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Specification of the </a:t>
            </a:r>
            <a:r>
              <a:rPr lang="en-US" dirty="0" err="1"/>
              <a:t>Deque</a:t>
            </a:r>
            <a:endParaRPr lang="en-US" dirty="0"/>
          </a:p>
        </p:txBody>
      </p:sp>
      <p:graphicFrame>
        <p:nvGraphicFramePr>
          <p:cNvPr id="6" name="Table 5"/>
          <p:cNvGraphicFramePr>
            <a:graphicFrameLocks noGrp="1"/>
          </p:cNvGraphicFramePr>
          <p:nvPr/>
        </p:nvGraphicFramePr>
        <p:xfrm>
          <a:off x="783771" y="1371600"/>
          <a:ext cx="9546772" cy="5191760"/>
        </p:xfrm>
        <a:graphic>
          <a:graphicData uri="http://schemas.openxmlformats.org/drawingml/2006/table">
            <a:tbl>
              <a:tblPr firstRow="1" bandRow="1">
                <a:tableStyleId>{5C22544A-7EE6-4342-B048-85BDC9FD1C3A}</a:tableStyleId>
              </a:tblPr>
              <a:tblGrid>
                <a:gridCol w="3947223">
                  <a:extLst>
                    <a:ext uri="{9D8B030D-6E8A-4147-A177-3AD203B41FA5}">
                      <a16:colId xmlns:a16="http://schemas.microsoft.com/office/drawing/2014/main" val="20000"/>
                    </a:ext>
                  </a:extLst>
                </a:gridCol>
                <a:gridCol w="5599549">
                  <a:extLst>
                    <a:ext uri="{9D8B030D-6E8A-4147-A177-3AD203B41FA5}">
                      <a16:colId xmlns:a16="http://schemas.microsoft.com/office/drawing/2014/main" val="20001"/>
                    </a:ext>
                  </a:extLst>
                </a:gridCol>
              </a:tblGrid>
              <a:tr h="370840">
                <a:tc>
                  <a:txBody>
                    <a:bodyPr/>
                    <a:lstStyle/>
                    <a:p>
                      <a:r>
                        <a:rPr lang="en-US" sz="2000" dirty="0"/>
                        <a:t>Behavior</a:t>
                      </a:r>
                    </a:p>
                  </a:txBody>
                  <a:tcPr marL="55628" marR="55628" marT="27814" marB="27814" anchor="ctr"/>
                </a:tc>
                <a:tc>
                  <a:txBody>
                    <a:bodyPr/>
                    <a:lstStyle/>
                    <a:p>
                      <a:r>
                        <a:rPr lang="en-US" sz="2000" dirty="0"/>
                        <a:t>Member Function</a:t>
                      </a:r>
                    </a:p>
                  </a:txBody>
                  <a:tcPr marL="55628" marR="55628" marT="27814" marB="27814" anchor="ctr"/>
                </a:tc>
                <a:extLst>
                  <a:ext uri="{0D108BD9-81ED-4DB2-BD59-A6C34878D82A}">
                    <a16:rowId xmlns:a16="http://schemas.microsoft.com/office/drawing/2014/main" val="10000"/>
                  </a:ext>
                </a:extLst>
              </a:tr>
              <a:tr h="370840">
                <a:tc>
                  <a:txBody>
                    <a:bodyPr/>
                    <a:lstStyle/>
                    <a:p>
                      <a:r>
                        <a:rPr lang="en-US" sz="2000" dirty="0"/>
                        <a:t>Insert element at back</a:t>
                      </a:r>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void </a:t>
                      </a:r>
                      <a:r>
                        <a:rPr lang="en-US" sz="2000" b="1" dirty="0" err="1">
                          <a:latin typeface="Consolas" panose="020B0609020204030204" pitchFamily="49" charset="0"/>
                          <a:cs typeface="Consolas" panose="020B0609020204030204" pitchFamily="49" charset="0"/>
                        </a:rPr>
                        <a:t>push_back</a:t>
                      </a:r>
                      <a:r>
                        <a:rPr lang="en-US" sz="2000" b="1" dirty="0">
                          <a:latin typeface="Consolas" panose="020B0609020204030204" pitchFamily="49" charset="0"/>
                          <a:cs typeface="Consolas" panose="020B0609020204030204" pitchFamily="49" charset="0"/>
                        </a:rPr>
                        <a:t>(item)</a:t>
                      </a:r>
                    </a:p>
                  </a:txBody>
                  <a:tcPr marL="55628" marR="55628" marT="27814" marB="27814" anchor="ctr"/>
                </a:tc>
                <a:extLst>
                  <a:ext uri="{0D108BD9-81ED-4DB2-BD59-A6C34878D82A}">
                    <a16:rowId xmlns:a16="http://schemas.microsoft.com/office/drawing/2014/main" val="10001"/>
                  </a:ext>
                </a:extLst>
              </a:tr>
              <a:tr h="370840">
                <a:tc>
                  <a:txBody>
                    <a:bodyPr/>
                    <a:lstStyle/>
                    <a:p>
                      <a:r>
                        <a:rPr lang="en-US" sz="2000" dirty="0"/>
                        <a:t>Insert element at front</a:t>
                      </a:r>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void </a:t>
                      </a:r>
                      <a:r>
                        <a:rPr lang="en-US" sz="2000" b="1" dirty="0" err="1">
                          <a:latin typeface="Consolas" panose="020B0609020204030204" pitchFamily="49" charset="0"/>
                          <a:cs typeface="Consolas" panose="020B0609020204030204" pitchFamily="49" charset="0"/>
                        </a:rPr>
                        <a:t>push_front</a:t>
                      </a:r>
                      <a:r>
                        <a:rPr lang="en-US" sz="2000" b="1" dirty="0">
                          <a:latin typeface="Consolas" panose="020B0609020204030204" pitchFamily="49" charset="0"/>
                          <a:cs typeface="Consolas" panose="020B0609020204030204" pitchFamily="49" charset="0"/>
                        </a:rPr>
                        <a:t>(item)</a:t>
                      </a:r>
                    </a:p>
                  </a:txBody>
                  <a:tcPr marL="55628" marR="55628" marT="27814" marB="27814" anchor="ctr"/>
                </a:tc>
                <a:extLst>
                  <a:ext uri="{0D108BD9-81ED-4DB2-BD59-A6C34878D82A}">
                    <a16:rowId xmlns:a16="http://schemas.microsoft.com/office/drawing/2014/main" val="10002"/>
                  </a:ext>
                </a:extLst>
              </a:tr>
              <a:tr h="370840">
                <a:tc>
                  <a:txBody>
                    <a:bodyPr/>
                    <a:lstStyle/>
                    <a:p>
                      <a:r>
                        <a:rPr lang="en-US" sz="2000" dirty="0"/>
                        <a:t>Remove last element</a:t>
                      </a:r>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void </a:t>
                      </a:r>
                      <a:r>
                        <a:rPr lang="en-US" sz="2000" b="1" dirty="0" err="1">
                          <a:latin typeface="Consolas" panose="020B0609020204030204" pitchFamily="49" charset="0"/>
                          <a:cs typeface="Consolas" panose="020B0609020204030204" pitchFamily="49" charset="0"/>
                        </a:rPr>
                        <a:t>pop_back</a:t>
                      </a:r>
                      <a:r>
                        <a:rPr lang="en-US" sz="2000" b="1" dirty="0">
                          <a:latin typeface="Consolas" panose="020B0609020204030204" pitchFamily="49" charset="0"/>
                          <a:cs typeface="Consolas" panose="020B0609020204030204" pitchFamily="49" charset="0"/>
                        </a:rPr>
                        <a:t>();</a:t>
                      </a:r>
                    </a:p>
                  </a:txBody>
                  <a:tcPr marL="55628" marR="55628" marT="27814" marB="27814" anchor="ctr"/>
                </a:tc>
                <a:extLst>
                  <a:ext uri="{0D108BD9-81ED-4DB2-BD59-A6C34878D82A}">
                    <a16:rowId xmlns:a16="http://schemas.microsoft.com/office/drawing/2014/main" val="10003"/>
                  </a:ext>
                </a:extLst>
              </a:tr>
              <a:tr h="370840">
                <a:tc>
                  <a:txBody>
                    <a:bodyPr/>
                    <a:lstStyle/>
                    <a:p>
                      <a:r>
                        <a:rPr lang="en-US" sz="2000" dirty="0"/>
                        <a:t>Remove first element</a:t>
                      </a:r>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void </a:t>
                      </a:r>
                      <a:r>
                        <a:rPr lang="en-US" sz="2000" b="1" dirty="0" err="1">
                          <a:latin typeface="Consolas" panose="020B0609020204030204" pitchFamily="49" charset="0"/>
                          <a:cs typeface="Consolas" panose="020B0609020204030204" pitchFamily="49" charset="0"/>
                        </a:rPr>
                        <a:t>pop_front</a:t>
                      </a:r>
                      <a:r>
                        <a:rPr lang="en-US" sz="2000" b="1" dirty="0">
                          <a:latin typeface="Consolas" panose="020B0609020204030204" pitchFamily="49" charset="0"/>
                          <a:cs typeface="Consolas" panose="020B0609020204030204" pitchFamily="49" charset="0"/>
                        </a:rPr>
                        <a:t>();</a:t>
                      </a:r>
                    </a:p>
                  </a:txBody>
                  <a:tcPr marL="55628" marR="55628" marT="27814" marB="27814" anchor="ctr"/>
                </a:tc>
                <a:extLst>
                  <a:ext uri="{0D108BD9-81ED-4DB2-BD59-A6C34878D82A}">
                    <a16:rowId xmlns:a16="http://schemas.microsoft.com/office/drawing/2014/main" val="10004"/>
                  </a:ext>
                </a:extLst>
              </a:tr>
              <a:tr h="370840">
                <a:tc>
                  <a:txBody>
                    <a:bodyPr/>
                    <a:lstStyle/>
                    <a:p>
                      <a:r>
                        <a:rPr lang="en-US" sz="2000" dirty="0"/>
                        <a:t>Examine last element</a:t>
                      </a:r>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item&amp; back();</a:t>
                      </a:r>
                    </a:p>
                  </a:txBody>
                  <a:tcPr marL="55628" marR="55628" marT="27814" marB="27814" anchor="ctr"/>
                </a:tc>
                <a:extLst>
                  <a:ext uri="{0D108BD9-81ED-4DB2-BD59-A6C34878D82A}">
                    <a16:rowId xmlns:a16="http://schemas.microsoft.com/office/drawing/2014/main" val="10005"/>
                  </a:ext>
                </a:extLst>
              </a:tr>
              <a:tr h="370840">
                <a:tc>
                  <a:txBody>
                    <a:bodyPr/>
                    <a:lstStyle/>
                    <a:p>
                      <a:r>
                        <a:rPr lang="en-US" sz="2000" dirty="0"/>
                        <a:t>Examine first element</a:t>
                      </a:r>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item&amp; front();</a:t>
                      </a:r>
                    </a:p>
                  </a:txBody>
                  <a:tcPr marL="55628" marR="55628" marT="27814" marB="27814" anchor="ctr"/>
                </a:tc>
                <a:extLst>
                  <a:ext uri="{0D108BD9-81ED-4DB2-BD59-A6C34878D82A}">
                    <a16:rowId xmlns:a16="http://schemas.microsoft.com/office/drawing/2014/main" val="10006"/>
                  </a:ext>
                </a:extLst>
              </a:tr>
              <a:tr h="370840">
                <a:tc>
                  <a:txBody>
                    <a:bodyPr/>
                    <a:lstStyle/>
                    <a:p>
                      <a:r>
                        <a:rPr lang="en-US" sz="2000" dirty="0"/>
                        <a:t>Index</a:t>
                      </a:r>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item&amp; at(index);</a:t>
                      </a:r>
                    </a:p>
                  </a:txBody>
                  <a:tcPr marL="55628" marR="55628" marT="27814" marB="27814" anchor="ctr"/>
                </a:tc>
                <a:extLst>
                  <a:ext uri="{0D108BD9-81ED-4DB2-BD59-A6C34878D82A}">
                    <a16:rowId xmlns:a16="http://schemas.microsoft.com/office/drawing/2014/main" val="10009"/>
                  </a:ext>
                </a:extLst>
              </a:tr>
              <a:tr h="370840">
                <a:tc>
                  <a:txBody>
                    <a:bodyPr/>
                    <a:lstStyle/>
                    <a:p>
                      <a:r>
                        <a:rPr lang="en-US" sz="2000" dirty="0"/>
                        <a:t>Size</a:t>
                      </a:r>
                    </a:p>
                  </a:txBody>
                  <a:tcPr marL="55628" marR="55628" marT="27814" marB="27814" anchor="ctr"/>
                </a:tc>
                <a:tc>
                  <a:txBody>
                    <a:bodyPr/>
                    <a:lstStyle/>
                    <a:p>
                      <a:r>
                        <a:rPr lang="en-US" sz="2000" b="1" dirty="0" err="1">
                          <a:latin typeface="Consolas" panose="020B0609020204030204" pitchFamily="49" charset="0"/>
                          <a:cs typeface="Consolas" panose="020B0609020204030204" pitchFamily="49" charset="0"/>
                        </a:rPr>
                        <a:t>size_t</a:t>
                      </a:r>
                      <a:r>
                        <a:rPr lang="en-US" sz="2000" b="1" dirty="0">
                          <a:latin typeface="Consolas" panose="020B0609020204030204" pitchFamily="49" charset="0"/>
                          <a:cs typeface="Consolas" panose="020B0609020204030204" pitchFamily="49" charset="0"/>
                        </a:rPr>
                        <a:t> size();</a:t>
                      </a:r>
                    </a:p>
                  </a:txBody>
                  <a:tcPr marL="55628" marR="55628" marT="27814" marB="27814" anchor="ctr"/>
                </a:tc>
                <a:extLst>
                  <a:ext uri="{0D108BD9-81ED-4DB2-BD59-A6C34878D82A}">
                    <a16:rowId xmlns:a16="http://schemas.microsoft.com/office/drawing/2014/main" val="10013"/>
                  </a:ext>
                </a:extLst>
              </a:tr>
              <a:tr h="370840">
                <a:tc>
                  <a:txBody>
                    <a:bodyPr/>
                    <a:lstStyle/>
                    <a:p>
                      <a:r>
                        <a:rPr lang="en-US" sz="2000" b="1" dirty="0">
                          <a:solidFill>
                            <a:srgbClr val="FF0000"/>
                          </a:solidFill>
                        </a:rPr>
                        <a:t>*</a:t>
                      </a:r>
                      <a:r>
                        <a:rPr lang="en-US" sz="2000" dirty="0"/>
                        <a:t>Insert element</a:t>
                      </a:r>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iterator insert(iterator,</a:t>
                      </a:r>
                      <a:r>
                        <a:rPr lang="en-US" sz="2000" b="1" baseline="0" dirty="0">
                          <a:latin typeface="Consolas" panose="020B0609020204030204" pitchFamily="49" charset="0"/>
                          <a:cs typeface="Consolas" panose="020B0609020204030204" pitchFamily="49" charset="0"/>
                        </a:rPr>
                        <a:t> item</a:t>
                      </a:r>
                      <a:r>
                        <a:rPr lang="en-US" sz="2000" b="1" dirty="0">
                          <a:latin typeface="Consolas" panose="020B0609020204030204" pitchFamily="49" charset="0"/>
                          <a:cs typeface="Consolas" panose="020B0609020204030204" pitchFamily="49" charset="0"/>
                        </a:rPr>
                        <a:t>);</a:t>
                      </a:r>
                    </a:p>
                  </a:txBody>
                  <a:tcPr marL="55628" marR="55628" marT="27814" marB="27814" anchor="ctr"/>
                </a:tc>
                <a:extLst>
                  <a:ext uri="{0D108BD9-81ED-4DB2-BD59-A6C34878D82A}">
                    <a16:rowId xmlns:a16="http://schemas.microsoft.com/office/drawing/2014/main" val="10007"/>
                  </a:ext>
                </a:extLst>
              </a:tr>
              <a:tr h="370840">
                <a:tc>
                  <a:txBody>
                    <a:bodyPr/>
                    <a:lstStyle/>
                    <a:p>
                      <a:r>
                        <a:rPr lang="en-US" sz="2000" b="1" dirty="0">
                          <a:solidFill>
                            <a:srgbClr val="FF0000"/>
                          </a:solidFill>
                        </a:rPr>
                        <a:t>*</a:t>
                      </a:r>
                      <a:r>
                        <a:rPr lang="en-US" sz="2000" dirty="0"/>
                        <a:t>Remove all items</a:t>
                      </a:r>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void remove(item);</a:t>
                      </a:r>
                    </a:p>
                  </a:txBody>
                  <a:tcPr marL="55628" marR="55628" marT="27814" marB="27814" anchor="ctr"/>
                </a:tc>
                <a:extLst>
                  <a:ext uri="{0D108BD9-81ED-4DB2-BD59-A6C34878D82A}">
                    <a16:rowId xmlns:a16="http://schemas.microsoft.com/office/drawing/2014/main" val="10008"/>
                  </a:ext>
                </a:extLst>
              </a:tr>
              <a:tr h="370840">
                <a:tc>
                  <a:txBody>
                    <a:bodyPr/>
                    <a:lstStyle/>
                    <a:p>
                      <a:r>
                        <a:rPr lang="en-US" sz="2000" b="1" dirty="0">
                          <a:solidFill>
                            <a:srgbClr val="FF0000"/>
                          </a:solidFill>
                        </a:rPr>
                        <a:t>*</a:t>
                      </a:r>
                      <a:r>
                        <a:rPr lang="en-US" sz="2000" dirty="0"/>
                        <a:t>Index</a:t>
                      </a:r>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item&amp; []</a:t>
                      </a:r>
                    </a:p>
                  </a:txBody>
                  <a:tcPr marL="55628" marR="55628" marT="27814" marB="27814" anchor="ctr"/>
                </a:tc>
                <a:extLst>
                  <a:ext uri="{0D108BD9-81ED-4DB2-BD59-A6C34878D82A}">
                    <a16:rowId xmlns:a16="http://schemas.microsoft.com/office/drawing/2014/main" val="10010"/>
                  </a:ext>
                </a:extLst>
              </a:tr>
              <a:tr h="370840">
                <a:tc>
                  <a:txBody>
                    <a:bodyPr/>
                    <a:lstStyle/>
                    <a:p>
                      <a:r>
                        <a:rPr lang="en-US" sz="2000" b="1" dirty="0">
                          <a:solidFill>
                            <a:srgbClr val="FF0000"/>
                          </a:solidFill>
                        </a:rPr>
                        <a:t>*</a:t>
                      </a:r>
                      <a:r>
                        <a:rPr lang="en-US" sz="2000" dirty="0"/>
                        <a:t>Iterator start</a:t>
                      </a:r>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iterator begin();</a:t>
                      </a:r>
                    </a:p>
                  </a:txBody>
                  <a:tcPr marL="55628" marR="55628" marT="27814" marB="27814" anchor="ctr"/>
                </a:tc>
                <a:extLst>
                  <a:ext uri="{0D108BD9-81ED-4DB2-BD59-A6C34878D82A}">
                    <a16:rowId xmlns:a16="http://schemas.microsoft.com/office/drawing/2014/main" val="10011"/>
                  </a:ext>
                </a:extLst>
              </a:tr>
              <a:tr h="370840">
                <a:tc>
                  <a:txBody>
                    <a:bodyPr/>
                    <a:lstStyle/>
                    <a:p>
                      <a:r>
                        <a:rPr lang="en-US" sz="2000" b="1" dirty="0">
                          <a:solidFill>
                            <a:srgbClr val="FF0000"/>
                          </a:solidFill>
                        </a:rPr>
                        <a:t>*</a:t>
                      </a:r>
                      <a:r>
                        <a:rPr lang="en-US" sz="2000" dirty="0"/>
                        <a:t>Iterator</a:t>
                      </a:r>
                      <a:r>
                        <a:rPr lang="en-US" sz="2000" baseline="0" dirty="0"/>
                        <a:t> end</a:t>
                      </a:r>
                      <a:endParaRPr lang="en-US" sz="2000" dirty="0"/>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iterator end();</a:t>
                      </a:r>
                    </a:p>
                  </a:txBody>
                  <a:tcPr marL="55628" marR="55628" marT="27814" marB="27814" anchor="ctr"/>
                </a:tc>
                <a:extLst>
                  <a:ext uri="{0D108BD9-81ED-4DB2-BD59-A6C34878D82A}">
                    <a16:rowId xmlns:a16="http://schemas.microsoft.com/office/drawing/2014/main" val="10012"/>
                  </a:ext>
                </a:extLst>
              </a:tr>
            </a:tbl>
          </a:graphicData>
        </a:graphic>
      </p:graphicFrame>
      <p:sp>
        <p:nvSpPr>
          <p:cNvPr id="3" name="TextBox 2"/>
          <p:cNvSpPr txBox="1"/>
          <p:nvPr/>
        </p:nvSpPr>
        <p:spPr>
          <a:xfrm>
            <a:off x="1175559" y="6583168"/>
            <a:ext cx="4681590" cy="276999"/>
          </a:xfrm>
          <a:prstGeom prst="rect">
            <a:avLst/>
          </a:prstGeom>
          <a:noFill/>
        </p:spPr>
        <p:txBody>
          <a:bodyPr wrap="square" rtlCol="0">
            <a:spAutoFit/>
          </a:bodyPr>
          <a:lstStyle/>
          <a:p>
            <a:r>
              <a:rPr lang="en-US" sz="1200" b="1" dirty="0">
                <a:solidFill>
                  <a:srgbClr val="FF0000"/>
                </a:solidFill>
              </a:rPr>
              <a:t>*Not Required for Lab 06 </a:t>
            </a:r>
            <a:r>
              <a:rPr lang="en-US" sz="1200" b="1" dirty="0" err="1">
                <a:solidFill>
                  <a:srgbClr val="FF0000"/>
                </a:solidFill>
              </a:rPr>
              <a:t>Deque</a:t>
            </a:r>
            <a:endParaRPr lang="en-US" sz="1200" b="1" dirty="0">
              <a:solidFill>
                <a:srgbClr val="FF0000"/>
              </a:solidFill>
            </a:endParaRPr>
          </a:p>
        </p:txBody>
      </p:sp>
      <p:sp>
        <p:nvSpPr>
          <p:cNvPr id="4" name="Footer Placeholder 3">
            <a:extLst>
              <a:ext uri="{FF2B5EF4-FFF2-40B4-BE49-F238E27FC236}">
                <a16:creationId xmlns:a16="http://schemas.microsoft.com/office/drawing/2014/main" id="{A8D29F3B-77E3-475E-8AD2-D129086795F3}"/>
              </a:ext>
            </a:extLst>
          </p:cNvPr>
          <p:cNvSpPr>
            <a:spLocks noGrp="1"/>
          </p:cNvSpPr>
          <p:nvPr>
            <p:ph type="ftr" sz="quarter" idx="11"/>
          </p:nvPr>
        </p:nvSpPr>
        <p:spPr/>
        <p:txBody>
          <a:bodyPr/>
          <a:lstStyle/>
          <a:p>
            <a:pPr>
              <a:defRPr/>
            </a:pPr>
            <a:r>
              <a:rPr lang="en-US"/>
              <a:t>Recursion (24)</a:t>
            </a:r>
            <a:endParaRPr lang="en-US" dirty="0"/>
          </a:p>
        </p:txBody>
      </p:sp>
      <p:sp>
        <p:nvSpPr>
          <p:cNvPr id="5" name="Slide Number Placeholder 4">
            <a:extLst>
              <a:ext uri="{FF2B5EF4-FFF2-40B4-BE49-F238E27FC236}">
                <a16:creationId xmlns:a16="http://schemas.microsoft.com/office/drawing/2014/main" id="{963781B1-3B9C-4ACA-8F65-6D3F9F022995}"/>
              </a:ext>
            </a:extLst>
          </p:cNvPr>
          <p:cNvSpPr>
            <a:spLocks noGrp="1"/>
          </p:cNvSpPr>
          <p:nvPr>
            <p:ph type="sldNum" sz="quarter" idx="12"/>
          </p:nvPr>
        </p:nvSpPr>
        <p:spPr/>
        <p:txBody>
          <a:bodyPr/>
          <a:lstStyle/>
          <a:p>
            <a:pPr>
              <a:defRPr/>
            </a:pPr>
            <a:fld id="{0D7B5496-982B-480A-8085-B08F2CA91C21}" type="slidenum">
              <a:rPr lang="en-US" smtClean="0"/>
              <a:pPr>
                <a:defRPr/>
              </a:pPr>
              <a:t>12</a:t>
            </a:fld>
            <a:endParaRPr lang="en-US" dirty="0"/>
          </a:p>
        </p:txBody>
      </p:sp>
    </p:spTree>
    <p:extLst>
      <p:ext uri="{BB962C8B-B14F-4D97-AF65-F5344CB8AC3E}">
        <p14:creationId xmlns:p14="http://schemas.microsoft.com/office/powerpoint/2010/main" val="2629983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Specification of the </a:t>
            </a:r>
            <a:r>
              <a:rPr lang="en-US" dirty="0" err="1"/>
              <a:t>Deque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779182724"/>
              </p:ext>
            </p:extLst>
          </p:nvPr>
        </p:nvGraphicFramePr>
        <p:xfrm>
          <a:off x="783771" y="1371600"/>
          <a:ext cx="9546772" cy="3337560"/>
        </p:xfrm>
        <a:graphic>
          <a:graphicData uri="http://schemas.openxmlformats.org/drawingml/2006/table">
            <a:tbl>
              <a:tblPr firstRow="1" bandRow="1">
                <a:tableStyleId>{5C22544A-7EE6-4342-B048-85BDC9FD1C3A}</a:tableStyleId>
              </a:tblPr>
              <a:tblGrid>
                <a:gridCol w="3947223">
                  <a:extLst>
                    <a:ext uri="{9D8B030D-6E8A-4147-A177-3AD203B41FA5}">
                      <a16:colId xmlns:a16="http://schemas.microsoft.com/office/drawing/2014/main" val="20000"/>
                    </a:ext>
                  </a:extLst>
                </a:gridCol>
                <a:gridCol w="5599549">
                  <a:extLst>
                    <a:ext uri="{9D8B030D-6E8A-4147-A177-3AD203B41FA5}">
                      <a16:colId xmlns:a16="http://schemas.microsoft.com/office/drawing/2014/main" val="20001"/>
                    </a:ext>
                  </a:extLst>
                </a:gridCol>
              </a:tblGrid>
              <a:tr h="370840">
                <a:tc>
                  <a:txBody>
                    <a:bodyPr/>
                    <a:lstStyle/>
                    <a:p>
                      <a:r>
                        <a:rPr lang="en-US" sz="2000" dirty="0"/>
                        <a:t>Behavior</a:t>
                      </a:r>
                    </a:p>
                  </a:txBody>
                  <a:tcPr marL="55628" marR="55628" marT="27814" marB="27814" anchor="ctr"/>
                </a:tc>
                <a:tc>
                  <a:txBody>
                    <a:bodyPr/>
                    <a:lstStyle/>
                    <a:p>
                      <a:r>
                        <a:rPr lang="en-US" sz="2000" dirty="0"/>
                        <a:t>Member Function</a:t>
                      </a:r>
                    </a:p>
                  </a:txBody>
                  <a:tcPr marL="55628" marR="55628" marT="27814" marB="27814" anchor="ctr"/>
                </a:tc>
                <a:extLst>
                  <a:ext uri="{0D108BD9-81ED-4DB2-BD59-A6C34878D82A}">
                    <a16:rowId xmlns:a16="http://schemas.microsoft.com/office/drawing/2014/main" val="10000"/>
                  </a:ext>
                </a:extLst>
              </a:tr>
              <a:tr h="370840">
                <a:tc>
                  <a:txBody>
                    <a:bodyPr/>
                    <a:lstStyle/>
                    <a:p>
                      <a:r>
                        <a:rPr lang="en-US" sz="2000" dirty="0"/>
                        <a:t>Insert element at back</a:t>
                      </a:r>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void </a:t>
                      </a:r>
                      <a:r>
                        <a:rPr lang="en-US" sz="2000" b="1" dirty="0" err="1">
                          <a:latin typeface="Consolas" panose="020B0609020204030204" pitchFamily="49" charset="0"/>
                          <a:cs typeface="Consolas" panose="020B0609020204030204" pitchFamily="49" charset="0"/>
                        </a:rPr>
                        <a:t>push_back</a:t>
                      </a:r>
                      <a:r>
                        <a:rPr lang="en-US" sz="2000" b="1" dirty="0">
                          <a:latin typeface="Consolas" panose="020B0609020204030204" pitchFamily="49" charset="0"/>
                          <a:cs typeface="Consolas" panose="020B0609020204030204" pitchFamily="49" charset="0"/>
                        </a:rPr>
                        <a:t>(item)</a:t>
                      </a:r>
                    </a:p>
                  </a:txBody>
                  <a:tcPr marL="55628" marR="55628" marT="27814" marB="27814" anchor="ctr"/>
                </a:tc>
                <a:extLst>
                  <a:ext uri="{0D108BD9-81ED-4DB2-BD59-A6C34878D82A}">
                    <a16:rowId xmlns:a16="http://schemas.microsoft.com/office/drawing/2014/main" val="10001"/>
                  </a:ext>
                </a:extLst>
              </a:tr>
              <a:tr h="370840">
                <a:tc>
                  <a:txBody>
                    <a:bodyPr/>
                    <a:lstStyle/>
                    <a:p>
                      <a:r>
                        <a:rPr lang="en-US" sz="2000" dirty="0"/>
                        <a:t>Insert element at front</a:t>
                      </a:r>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void </a:t>
                      </a:r>
                      <a:r>
                        <a:rPr lang="en-US" sz="2000" b="1" dirty="0" err="1">
                          <a:latin typeface="Consolas" panose="020B0609020204030204" pitchFamily="49" charset="0"/>
                          <a:cs typeface="Consolas" panose="020B0609020204030204" pitchFamily="49" charset="0"/>
                        </a:rPr>
                        <a:t>push_front</a:t>
                      </a:r>
                      <a:r>
                        <a:rPr lang="en-US" sz="2000" b="1" dirty="0">
                          <a:latin typeface="Consolas" panose="020B0609020204030204" pitchFamily="49" charset="0"/>
                          <a:cs typeface="Consolas" panose="020B0609020204030204" pitchFamily="49" charset="0"/>
                        </a:rPr>
                        <a:t>(item)</a:t>
                      </a:r>
                    </a:p>
                  </a:txBody>
                  <a:tcPr marL="55628" marR="55628" marT="27814" marB="27814" anchor="ctr"/>
                </a:tc>
                <a:extLst>
                  <a:ext uri="{0D108BD9-81ED-4DB2-BD59-A6C34878D82A}">
                    <a16:rowId xmlns:a16="http://schemas.microsoft.com/office/drawing/2014/main" val="10002"/>
                  </a:ext>
                </a:extLst>
              </a:tr>
              <a:tr h="370840">
                <a:tc>
                  <a:txBody>
                    <a:bodyPr/>
                    <a:lstStyle/>
                    <a:p>
                      <a:r>
                        <a:rPr lang="en-US" sz="2000" dirty="0"/>
                        <a:t>Remove last element</a:t>
                      </a:r>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void </a:t>
                      </a:r>
                      <a:r>
                        <a:rPr lang="en-US" sz="2000" b="1" dirty="0" err="1">
                          <a:latin typeface="Consolas" panose="020B0609020204030204" pitchFamily="49" charset="0"/>
                          <a:cs typeface="Consolas" panose="020B0609020204030204" pitchFamily="49" charset="0"/>
                        </a:rPr>
                        <a:t>pop_back</a:t>
                      </a:r>
                      <a:r>
                        <a:rPr lang="en-US" sz="2000" b="1" dirty="0">
                          <a:latin typeface="Consolas" panose="020B0609020204030204" pitchFamily="49" charset="0"/>
                          <a:cs typeface="Consolas" panose="020B0609020204030204" pitchFamily="49" charset="0"/>
                        </a:rPr>
                        <a:t>();</a:t>
                      </a:r>
                    </a:p>
                  </a:txBody>
                  <a:tcPr marL="55628" marR="55628" marT="27814" marB="27814" anchor="ctr"/>
                </a:tc>
                <a:extLst>
                  <a:ext uri="{0D108BD9-81ED-4DB2-BD59-A6C34878D82A}">
                    <a16:rowId xmlns:a16="http://schemas.microsoft.com/office/drawing/2014/main" val="10003"/>
                  </a:ext>
                </a:extLst>
              </a:tr>
              <a:tr h="370840">
                <a:tc>
                  <a:txBody>
                    <a:bodyPr/>
                    <a:lstStyle/>
                    <a:p>
                      <a:r>
                        <a:rPr lang="en-US" sz="2000" dirty="0"/>
                        <a:t>Remove first element</a:t>
                      </a:r>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void </a:t>
                      </a:r>
                      <a:r>
                        <a:rPr lang="en-US" sz="2000" b="1" dirty="0" err="1">
                          <a:latin typeface="Consolas" panose="020B0609020204030204" pitchFamily="49" charset="0"/>
                          <a:cs typeface="Consolas" panose="020B0609020204030204" pitchFamily="49" charset="0"/>
                        </a:rPr>
                        <a:t>pop_front</a:t>
                      </a:r>
                      <a:r>
                        <a:rPr lang="en-US" sz="2000" b="1" dirty="0">
                          <a:latin typeface="Consolas" panose="020B0609020204030204" pitchFamily="49" charset="0"/>
                          <a:cs typeface="Consolas" panose="020B0609020204030204" pitchFamily="49" charset="0"/>
                        </a:rPr>
                        <a:t>();</a:t>
                      </a:r>
                    </a:p>
                  </a:txBody>
                  <a:tcPr marL="55628" marR="55628" marT="27814" marB="27814" anchor="ctr"/>
                </a:tc>
                <a:extLst>
                  <a:ext uri="{0D108BD9-81ED-4DB2-BD59-A6C34878D82A}">
                    <a16:rowId xmlns:a16="http://schemas.microsoft.com/office/drawing/2014/main" val="10004"/>
                  </a:ext>
                </a:extLst>
              </a:tr>
              <a:tr h="370840">
                <a:tc>
                  <a:txBody>
                    <a:bodyPr/>
                    <a:lstStyle/>
                    <a:p>
                      <a:r>
                        <a:rPr lang="en-US" sz="2000" dirty="0"/>
                        <a:t>Examine last element</a:t>
                      </a:r>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item&amp; back();</a:t>
                      </a:r>
                    </a:p>
                  </a:txBody>
                  <a:tcPr marL="55628" marR="55628" marT="27814" marB="27814" anchor="ctr"/>
                </a:tc>
                <a:extLst>
                  <a:ext uri="{0D108BD9-81ED-4DB2-BD59-A6C34878D82A}">
                    <a16:rowId xmlns:a16="http://schemas.microsoft.com/office/drawing/2014/main" val="10005"/>
                  </a:ext>
                </a:extLst>
              </a:tr>
              <a:tr h="370840">
                <a:tc>
                  <a:txBody>
                    <a:bodyPr/>
                    <a:lstStyle/>
                    <a:p>
                      <a:r>
                        <a:rPr lang="en-US" sz="2000" dirty="0"/>
                        <a:t>Examine first element</a:t>
                      </a:r>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item&amp; front();</a:t>
                      </a:r>
                    </a:p>
                  </a:txBody>
                  <a:tcPr marL="55628" marR="55628" marT="27814" marB="27814" anchor="ctr"/>
                </a:tc>
                <a:extLst>
                  <a:ext uri="{0D108BD9-81ED-4DB2-BD59-A6C34878D82A}">
                    <a16:rowId xmlns:a16="http://schemas.microsoft.com/office/drawing/2014/main" val="10006"/>
                  </a:ext>
                </a:extLst>
              </a:tr>
              <a:tr h="370840">
                <a:tc>
                  <a:txBody>
                    <a:bodyPr/>
                    <a:lstStyle/>
                    <a:p>
                      <a:r>
                        <a:rPr lang="en-US" sz="2000" dirty="0"/>
                        <a:t>Index</a:t>
                      </a:r>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item&amp; at(index);</a:t>
                      </a:r>
                    </a:p>
                  </a:txBody>
                  <a:tcPr marL="55628" marR="55628" marT="27814" marB="27814" anchor="ctr"/>
                </a:tc>
                <a:extLst>
                  <a:ext uri="{0D108BD9-81ED-4DB2-BD59-A6C34878D82A}">
                    <a16:rowId xmlns:a16="http://schemas.microsoft.com/office/drawing/2014/main" val="10009"/>
                  </a:ext>
                </a:extLst>
              </a:tr>
              <a:tr h="370840">
                <a:tc>
                  <a:txBody>
                    <a:bodyPr/>
                    <a:lstStyle/>
                    <a:p>
                      <a:r>
                        <a:rPr lang="en-US" sz="2000" dirty="0"/>
                        <a:t>Size</a:t>
                      </a:r>
                    </a:p>
                  </a:txBody>
                  <a:tcPr marL="55628" marR="55628" marT="27814" marB="27814" anchor="ctr"/>
                </a:tc>
                <a:tc>
                  <a:txBody>
                    <a:bodyPr/>
                    <a:lstStyle/>
                    <a:p>
                      <a:r>
                        <a:rPr lang="en-US" sz="2000" b="1" dirty="0" err="1">
                          <a:latin typeface="Consolas" panose="020B0609020204030204" pitchFamily="49" charset="0"/>
                          <a:cs typeface="Consolas" panose="020B0609020204030204" pitchFamily="49" charset="0"/>
                        </a:rPr>
                        <a:t>size_t</a:t>
                      </a:r>
                      <a:r>
                        <a:rPr lang="en-US" sz="2000" b="1" dirty="0">
                          <a:latin typeface="Consolas" panose="020B0609020204030204" pitchFamily="49" charset="0"/>
                          <a:cs typeface="Consolas" panose="020B0609020204030204" pitchFamily="49" charset="0"/>
                        </a:rPr>
                        <a:t> size();</a:t>
                      </a:r>
                    </a:p>
                  </a:txBody>
                  <a:tcPr marL="55628" marR="55628" marT="27814" marB="27814" anchor="ctr"/>
                </a:tc>
                <a:extLst>
                  <a:ext uri="{0D108BD9-81ED-4DB2-BD59-A6C34878D82A}">
                    <a16:rowId xmlns:a16="http://schemas.microsoft.com/office/drawing/2014/main" val="10013"/>
                  </a:ext>
                </a:extLst>
              </a:tr>
            </a:tbl>
          </a:graphicData>
        </a:graphic>
      </p:graphicFrame>
      <p:sp>
        <p:nvSpPr>
          <p:cNvPr id="3" name="TextBox 2"/>
          <p:cNvSpPr txBox="1"/>
          <p:nvPr/>
        </p:nvSpPr>
        <p:spPr>
          <a:xfrm>
            <a:off x="766762" y="4711338"/>
            <a:ext cx="4681590" cy="276999"/>
          </a:xfrm>
          <a:prstGeom prst="rect">
            <a:avLst/>
          </a:prstGeom>
          <a:noFill/>
        </p:spPr>
        <p:txBody>
          <a:bodyPr wrap="square" rtlCol="0">
            <a:spAutoFit/>
          </a:bodyPr>
          <a:lstStyle/>
          <a:p>
            <a:r>
              <a:rPr lang="en-US" sz="1200" b="1" dirty="0">
                <a:solidFill>
                  <a:srgbClr val="FF0000"/>
                </a:solidFill>
              </a:rPr>
              <a:t>*Not Required for Lab 06 </a:t>
            </a:r>
            <a:r>
              <a:rPr lang="en-US" sz="1200" b="1" dirty="0" err="1">
                <a:solidFill>
                  <a:srgbClr val="FF0000"/>
                </a:solidFill>
              </a:rPr>
              <a:t>Deque</a:t>
            </a:r>
            <a:endParaRPr lang="en-US" sz="1200" b="1" dirty="0">
              <a:solidFill>
                <a:srgbClr val="FF0000"/>
              </a:solidFill>
            </a:endParaRPr>
          </a:p>
        </p:txBody>
      </p:sp>
      <p:sp>
        <p:nvSpPr>
          <p:cNvPr id="4" name="Footer Placeholder 3">
            <a:extLst>
              <a:ext uri="{FF2B5EF4-FFF2-40B4-BE49-F238E27FC236}">
                <a16:creationId xmlns:a16="http://schemas.microsoft.com/office/drawing/2014/main" id="{A8D29F3B-77E3-475E-8AD2-D129086795F3}"/>
              </a:ext>
            </a:extLst>
          </p:cNvPr>
          <p:cNvSpPr>
            <a:spLocks noGrp="1"/>
          </p:cNvSpPr>
          <p:nvPr>
            <p:ph type="ftr" sz="quarter" idx="11"/>
          </p:nvPr>
        </p:nvSpPr>
        <p:spPr/>
        <p:txBody>
          <a:bodyPr/>
          <a:lstStyle/>
          <a:p>
            <a:pPr>
              <a:defRPr/>
            </a:pPr>
            <a:r>
              <a:rPr lang="en-US"/>
              <a:t>Recursion (24)</a:t>
            </a:r>
            <a:endParaRPr lang="en-US" dirty="0"/>
          </a:p>
        </p:txBody>
      </p:sp>
      <p:sp>
        <p:nvSpPr>
          <p:cNvPr id="5" name="Slide Number Placeholder 4">
            <a:extLst>
              <a:ext uri="{FF2B5EF4-FFF2-40B4-BE49-F238E27FC236}">
                <a16:creationId xmlns:a16="http://schemas.microsoft.com/office/drawing/2014/main" id="{963781B1-3B9C-4ACA-8F65-6D3F9F022995}"/>
              </a:ext>
            </a:extLst>
          </p:cNvPr>
          <p:cNvSpPr>
            <a:spLocks noGrp="1"/>
          </p:cNvSpPr>
          <p:nvPr>
            <p:ph type="sldNum" sz="quarter" idx="12"/>
          </p:nvPr>
        </p:nvSpPr>
        <p:spPr/>
        <p:txBody>
          <a:bodyPr/>
          <a:lstStyle/>
          <a:p>
            <a:pPr>
              <a:defRPr/>
            </a:pPr>
            <a:fld id="{0D7B5496-982B-480A-8085-B08F2CA91C21}" type="slidenum">
              <a:rPr lang="en-US" smtClean="0"/>
              <a:pPr>
                <a:defRPr/>
              </a:pPr>
              <a:t>13</a:t>
            </a:fld>
            <a:endParaRPr lang="en-US" dirty="0"/>
          </a:p>
        </p:txBody>
      </p:sp>
      <p:graphicFrame>
        <p:nvGraphicFramePr>
          <p:cNvPr id="7" name="Table 6">
            <a:extLst>
              <a:ext uri="{FF2B5EF4-FFF2-40B4-BE49-F238E27FC236}">
                <a16:creationId xmlns:a16="http://schemas.microsoft.com/office/drawing/2014/main" id="{BB858E3F-D804-4047-BC98-852601A29285}"/>
              </a:ext>
            </a:extLst>
          </p:cNvPr>
          <p:cNvGraphicFramePr>
            <a:graphicFrameLocks noGrp="1"/>
          </p:cNvGraphicFramePr>
          <p:nvPr>
            <p:extLst>
              <p:ext uri="{D42A27DB-BD31-4B8C-83A1-F6EECF244321}">
                <p14:modId xmlns:p14="http://schemas.microsoft.com/office/powerpoint/2010/main" val="956543307"/>
              </p:ext>
            </p:extLst>
          </p:nvPr>
        </p:nvGraphicFramePr>
        <p:xfrm>
          <a:off x="783771" y="4954886"/>
          <a:ext cx="9546772" cy="1854200"/>
        </p:xfrm>
        <a:graphic>
          <a:graphicData uri="http://schemas.openxmlformats.org/drawingml/2006/table">
            <a:tbl>
              <a:tblPr firstRow="1" bandRow="1">
                <a:tableStyleId>{5C22544A-7EE6-4342-B048-85BDC9FD1C3A}</a:tableStyleId>
              </a:tblPr>
              <a:tblGrid>
                <a:gridCol w="3947223">
                  <a:extLst>
                    <a:ext uri="{9D8B030D-6E8A-4147-A177-3AD203B41FA5}">
                      <a16:colId xmlns:a16="http://schemas.microsoft.com/office/drawing/2014/main" val="3030872814"/>
                    </a:ext>
                  </a:extLst>
                </a:gridCol>
                <a:gridCol w="5599549">
                  <a:extLst>
                    <a:ext uri="{9D8B030D-6E8A-4147-A177-3AD203B41FA5}">
                      <a16:colId xmlns:a16="http://schemas.microsoft.com/office/drawing/2014/main" val="3696602201"/>
                    </a:ext>
                  </a:extLst>
                </a:gridCol>
              </a:tblGrid>
              <a:tr h="370840">
                <a:tc>
                  <a:txBody>
                    <a:bodyPr/>
                    <a:lstStyle/>
                    <a:p>
                      <a:r>
                        <a:rPr lang="en-US" sz="2000" b="0" dirty="0">
                          <a:solidFill>
                            <a:srgbClr val="FF0000"/>
                          </a:solidFill>
                        </a:rPr>
                        <a:t>*</a:t>
                      </a:r>
                      <a:r>
                        <a:rPr lang="en-US" sz="2000" b="0" dirty="0">
                          <a:solidFill>
                            <a:schemeClr val="tx1"/>
                          </a:solidFill>
                        </a:rPr>
                        <a:t>Insert element</a:t>
                      </a:r>
                    </a:p>
                  </a:txBody>
                  <a:tcPr marL="55628" marR="55628" marT="27814" marB="27814" anchor="ctr">
                    <a:lnB w="6350" cap="flat" cmpd="sng" algn="ctr">
                      <a:solidFill>
                        <a:schemeClr val="bg1"/>
                      </a:solidFill>
                      <a:prstDash val="solid"/>
                      <a:round/>
                      <a:headEnd type="none" w="med" len="med"/>
                      <a:tailEnd type="none" w="med" len="med"/>
                    </a:lnB>
                    <a:solidFill>
                      <a:schemeClr val="bg2"/>
                    </a:solidFill>
                  </a:tcPr>
                </a:tc>
                <a:tc>
                  <a:txBody>
                    <a:bodyPr/>
                    <a:lstStyle/>
                    <a:p>
                      <a:r>
                        <a:rPr lang="en-US" sz="2000" b="1" dirty="0">
                          <a:solidFill>
                            <a:schemeClr val="tx1"/>
                          </a:solidFill>
                          <a:latin typeface="Consolas" panose="020B0609020204030204" pitchFamily="49" charset="0"/>
                          <a:cs typeface="Consolas" panose="020B0609020204030204" pitchFamily="49" charset="0"/>
                        </a:rPr>
                        <a:t>iterator insert(iterator,</a:t>
                      </a:r>
                      <a:r>
                        <a:rPr lang="en-US" sz="2000" b="1" baseline="0" dirty="0">
                          <a:solidFill>
                            <a:schemeClr val="tx1"/>
                          </a:solidFill>
                          <a:latin typeface="Consolas" panose="020B0609020204030204" pitchFamily="49" charset="0"/>
                          <a:cs typeface="Consolas" panose="020B0609020204030204" pitchFamily="49" charset="0"/>
                        </a:rPr>
                        <a:t> item</a:t>
                      </a:r>
                      <a:r>
                        <a:rPr lang="en-US" sz="2000" b="1" dirty="0">
                          <a:solidFill>
                            <a:schemeClr val="tx1"/>
                          </a:solidFill>
                          <a:latin typeface="Consolas" panose="020B0609020204030204" pitchFamily="49" charset="0"/>
                          <a:cs typeface="Consolas" panose="020B0609020204030204" pitchFamily="49" charset="0"/>
                        </a:rPr>
                        <a:t>);</a:t>
                      </a:r>
                    </a:p>
                  </a:txBody>
                  <a:tcPr marL="55628" marR="55628" marT="27814" marB="27814" anchor="ctr">
                    <a:lnB w="635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804077806"/>
                  </a:ext>
                </a:extLst>
              </a:tr>
              <a:tr h="370840">
                <a:tc>
                  <a:txBody>
                    <a:bodyPr/>
                    <a:lstStyle/>
                    <a:p>
                      <a:r>
                        <a:rPr lang="en-US" sz="2000" b="1" dirty="0">
                          <a:solidFill>
                            <a:srgbClr val="FF0000"/>
                          </a:solidFill>
                        </a:rPr>
                        <a:t>*</a:t>
                      </a:r>
                      <a:r>
                        <a:rPr lang="en-US" sz="2000" dirty="0"/>
                        <a:t>Remove all items</a:t>
                      </a:r>
                    </a:p>
                  </a:txBody>
                  <a:tcPr marL="55628" marR="55628" marT="27814" marB="27814" anchor="ctr">
                    <a:lnT w="6350" cap="flat" cmpd="sng" algn="ctr">
                      <a:solidFill>
                        <a:schemeClr val="bg1"/>
                      </a:solidFill>
                      <a:prstDash val="solid"/>
                      <a:round/>
                      <a:headEnd type="none" w="med" len="med"/>
                      <a:tailEnd type="none" w="med" len="med"/>
                    </a:lnT>
                  </a:tcPr>
                </a:tc>
                <a:tc>
                  <a:txBody>
                    <a:bodyPr/>
                    <a:lstStyle/>
                    <a:p>
                      <a:r>
                        <a:rPr lang="en-US" sz="2000" b="1" dirty="0">
                          <a:latin typeface="Consolas" panose="020B0609020204030204" pitchFamily="49" charset="0"/>
                          <a:cs typeface="Consolas" panose="020B0609020204030204" pitchFamily="49" charset="0"/>
                        </a:rPr>
                        <a:t>void remove(item);</a:t>
                      </a:r>
                    </a:p>
                  </a:txBody>
                  <a:tcPr marL="55628" marR="55628" marT="27814" marB="27814" anchor="ctr">
                    <a:lnT w="63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198442799"/>
                  </a:ext>
                </a:extLst>
              </a:tr>
              <a:tr h="370840">
                <a:tc>
                  <a:txBody>
                    <a:bodyPr/>
                    <a:lstStyle/>
                    <a:p>
                      <a:r>
                        <a:rPr lang="en-US" sz="2000" b="1" dirty="0">
                          <a:solidFill>
                            <a:srgbClr val="FF0000"/>
                          </a:solidFill>
                        </a:rPr>
                        <a:t>*</a:t>
                      </a:r>
                      <a:r>
                        <a:rPr lang="en-US" sz="2000" dirty="0"/>
                        <a:t>Index</a:t>
                      </a:r>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item&amp; []</a:t>
                      </a:r>
                    </a:p>
                  </a:txBody>
                  <a:tcPr marL="55628" marR="55628" marT="27814" marB="27814" anchor="ctr"/>
                </a:tc>
                <a:extLst>
                  <a:ext uri="{0D108BD9-81ED-4DB2-BD59-A6C34878D82A}">
                    <a16:rowId xmlns:a16="http://schemas.microsoft.com/office/drawing/2014/main" val="1254558097"/>
                  </a:ext>
                </a:extLst>
              </a:tr>
              <a:tr h="370840">
                <a:tc>
                  <a:txBody>
                    <a:bodyPr/>
                    <a:lstStyle/>
                    <a:p>
                      <a:r>
                        <a:rPr lang="en-US" sz="2000" b="1" dirty="0">
                          <a:solidFill>
                            <a:srgbClr val="FF0000"/>
                          </a:solidFill>
                        </a:rPr>
                        <a:t>*</a:t>
                      </a:r>
                      <a:r>
                        <a:rPr lang="en-US" sz="2000" dirty="0"/>
                        <a:t>Iterator start</a:t>
                      </a:r>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iterator begin();</a:t>
                      </a:r>
                    </a:p>
                  </a:txBody>
                  <a:tcPr marL="55628" marR="55628" marT="27814" marB="27814" anchor="ctr"/>
                </a:tc>
                <a:extLst>
                  <a:ext uri="{0D108BD9-81ED-4DB2-BD59-A6C34878D82A}">
                    <a16:rowId xmlns:a16="http://schemas.microsoft.com/office/drawing/2014/main" val="1610128747"/>
                  </a:ext>
                </a:extLst>
              </a:tr>
              <a:tr h="370840">
                <a:tc>
                  <a:txBody>
                    <a:bodyPr/>
                    <a:lstStyle/>
                    <a:p>
                      <a:r>
                        <a:rPr lang="en-US" sz="2000" b="1" dirty="0">
                          <a:solidFill>
                            <a:srgbClr val="FF0000"/>
                          </a:solidFill>
                        </a:rPr>
                        <a:t>*</a:t>
                      </a:r>
                      <a:r>
                        <a:rPr lang="en-US" sz="2000" dirty="0"/>
                        <a:t>Iterator</a:t>
                      </a:r>
                      <a:r>
                        <a:rPr lang="en-US" sz="2000" baseline="0" dirty="0"/>
                        <a:t> end</a:t>
                      </a:r>
                      <a:endParaRPr lang="en-US" sz="2000" dirty="0"/>
                    </a:p>
                  </a:txBody>
                  <a:tcPr marL="55628" marR="55628" marT="27814" marB="27814" anchor="ctr"/>
                </a:tc>
                <a:tc>
                  <a:txBody>
                    <a:bodyPr/>
                    <a:lstStyle/>
                    <a:p>
                      <a:r>
                        <a:rPr lang="en-US" sz="2000" b="1" dirty="0">
                          <a:latin typeface="Consolas" panose="020B0609020204030204" pitchFamily="49" charset="0"/>
                          <a:cs typeface="Consolas" panose="020B0609020204030204" pitchFamily="49" charset="0"/>
                        </a:rPr>
                        <a:t>iterator end();</a:t>
                      </a:r>
                    </a:p>
                  </a:txBody>
                  <a:tcPr marL="55628" marR="55628" marT="27814" marB="27814" anchor="ctr"/>
                </a:tc>
                <a:extLst>
                  <a:ext uri="{0D108BD9-81ED-4DB2-BD59-A6C34878D82A}">
                    <a16:rowId xmlns:a16="http://schemas.microsoft.com/office/drawing/2014/main" val="740495228"/>
                  </a:ext>
                </a:extLst>
              </a:tr>
            </a:tbl>
          </a:graphicData>
        </a:graphic>
      </p:graphicFrame>
    </p:spTree>
    <p:extLst>
      <p:ext uri="{BB962C8B-B14F-4D97-AF65-F5344CB8AC3E}">
        <p14:creationId xmlns:p14="http://schemas.microsoft.com/office/powerpoint/2010/main" val="291538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Wrapper Class</a:t>
            </a:r>
          </a:p>
        </p:txBody>
      </p:sp>
      <p:sp>
        <p:nvSpPr>
          <p:cNvPr id="3" name="Content Placeholder 2"/>
          <p:cNvSpPr>
            <a:spLocks noGrp="1"/>
          </p:cNvSpPr>
          <p:nvPr>
            <p:ph sz="quarter" idx="1"/>
          </p:nvPr>
        </p:nvSpPr>
        <p:spPr>
          <a:xfrm>
            <a:off x="555585" y="1295401"/>
            <a:ext cx="9826906" cy="919835"/>
          </a:xfrm>
        </p:spPr>
        <p:txBody>
          <a:bodyPr/>
          <a:lstStyle/>
          <a:p>
            <a:r>
              <a:rPr lang="en-US" dirty="0"/>
              <a:t>A wrapper (adapter) class is a class that encapsulates or contains another class and uses its functionality to define (add to) the class' behavior.</a:t>
            </a:r>
          </a:p>
        </p:txBody>
      </p:sp>
      <p:sp>
        <p:nvSpPr>
          <p:cNvPr id="6" name="TextBox 5"/>
          <p:cNvSpPr txBox="1"/>
          <p:nvPr/>
        </p:nvSpPr>
        <p:spPr>
          <a:xfrm>
            <a:off x="533401" y="2539905"/>
            <a:ext cx="3429000" cy="3754874"/>
          </a:xfrm>
          <a:prstGeom prst="rect">
            <a:avLst/>
          </a:prstGeom>
          <a:noFill/>
        </p:spPr>
        <p:txBody>
          <a:bodyPr wrap="square" rtlCol="0">
            <a:spAutoFit/>
          </a:bodyPr>
          <a:lstStyle/>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#include "</a:t>
            </a:r>
            <a:r>
              <a:rPr lang="en-US" sz="1400" b="1" dirty="0" err="1">
                <a:solidFill>
                  <a:prstClr val="black"/>
                </a:solidFill>
                <a:latin typeface="Consolas" panose="020B0609020204030204" pitchFamily="49" charset="0"/>
                <a:cs typeface="Consolas" panose="020B0609020204030204" pitchFamily="49" charset="0"/>
              </a:rPr>
              <a:t>Deque.h</a:t>
            </a: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template &lt;</a:t>
            </a:r>
            <a:r>
              <a:rPr lang="en-US" sz="1400" b="1" dirty="0" err="1">
                <a:solidFill>
                  <a:prstClr val="black"/>
                </a:solidFill>
                <a:latin typeface="Consolas" panose="020B0609020204030204" pitchFamily="49" charset="0"/>
                <a:cs typeface="Consolas" panose="020B0609020204030204" pitchFamily="49" charset="0"/>
              </a:rPr>
              <a:t>typename</a:t>
            </a:r>
            <a:r>
              <a:rPr lang="en-US" sz="1400" b="1" dirty="0">
                <a:solidFill>
                  <a:prstClr val="black"/>
                </a:solidFill>
                <a:latin typeface="Consolas" panose="020B0609020204030204" pitchFamily="49" charset="0"/>
                <a:cs typeface="Consolas" panose="020B0609020204030204" pitchFamily="49" charset="0"/>
              </a:rPr>
              <a:t> T&gt;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class Vector</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private:</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Deque&lt;T&gt; vector_;</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public:</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void push_back(T data)</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vector_.push_back</a:t>
            </a:r>
            <a:r>
              <a:rPr lang="en-US" sz="1400" b="1" dirty="0">
                <a:solidFill>
                  <a:prstClr val="black"/>
                </a:solidFill>
                <a:latin typeface="Consolas" panose="020B0609020204030204" pitchFamily="49" charset="0"/>
                <a:cs typeface="Consolas" panose="020B0609020204030204" pitchFamily="49" charset="0"/>
              </a:rPr>
              <a:t>(data);</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void </a:t>
            </a:r>
            <a:r>
              <a:rPr lang="en-US" sz="1400" b="1" dirty="0" err="1">
                <a:solidFill>
                  <a:prstClr val="black"/>
                </a:solidFill>
                <a:latin typeface="Consolas" panose="020B0609020204030204" pitchFamily="49" charset="0"/>
                <a:cs typeface="Consolas" panose="020B0609020204030204" pitchFamily="49" charset="0"/>
              </a:rPr>
              <a:t>pop_back</a:t>
            </a:r>
            <a:r>
              <a:rPr lang="en-US" sz="1400" b="1" dirty="0">
                <a:solidFill>
                  <a:prstClr val="black"/>
                </a:solidFill>
                <a:latin typeface="Consolas" panose="020B0609020204030204" pitchFamily="49" charset="0"/>
                <a:cs typeface="Consolas" panose="020B0609020204030204" pitchFamily="49" charset="0"/>
              </a:rPr>
              <a:t>(void)</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a:solidFill>
                  <a:srgbClr val="FF0000"/>
                </a:solidFill>
                <a:latin typeface="Consolas" panose="020B0609020204030204" pitchFamily="49" charset="0"/>
                <a:cs typeface="Consolas" panose="020B0609020204030204" pitchFamily="49" charset="0"/>
              </a:rPr>
              <a:t>vector_.</a:t>
            </a:r>
            <a:r>
              <a:rPr lang="en-US" sz="1400" b="1" dirty="0" err="1">
                <a:solidFill>
                  <a:srgbClr val="FF0000"/>
                </a:solidFill>
                <a:latin typeface="Consolas" panose="020B0609020204030204" pitchFamily="49" charset="0"/>
                <a:cs typeface="Consolas" panose="020B0609020204030204" pitchFamily="49" charset="0"/>
              </a:rPr>
              <a:t>pop_back</a:t>
            </a:r>
            <a:r>
              <a:rPr lang="en-US" sz="1400" b="1" dirty="0">
                <a:solidFill>
                  <a:srgbClr val="FF0000"/>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a:t>
            </a:r>
          </a:p>
        </p:txBody>
      </p:sp>
      <p:sp>
        <p:nvSpPr>
          <p:cNvPr id="7" name="TextBox 6"/>
          <p:cNvSpPr txBox="1"/>
          <p:nvPr/>
        </p:nvSpPr>
        <p:spPr>
          <a:xfrm>
            <a:off x="3856946" y="2539905"/>
            <a:ext cx="3429000" cy="3754874"/>
          </a:xfrm>
          <a:prstGeom prst="rect">
            <a:avLst/>
          </a:prstGeom>
          <a:noFill/>
        </p:spPr>
        <p:txBody>
          <a:bodyPr wrap="square" rtlCol="0">
            <a:spAutoFit/>
          </a:bodyPr>
          <a:lstStyle/>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#include "</a:t>
            </a:r>
            <a:r>
              <a:rPr lang="en-US" sz="1400" b="1" dirty="0" err="1">
                <a:solidFill>
                  <a:prstClr val="black"/>
                </a:solidFill>
                <a:latin typeface="Consolas" panose="020B0609020204030204" pitchFamily="49" charset="0"/>
                <a:cs typeface="Consolas" panose="020B0609020204030204" pitchFamily="49" charset="0"/>
              </a:rPr>
              <a:t>Deque.h</a:t>
            </a: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template &lt;</a:t>
            </a:r>
            <a:r>
              <a:rPr lang="en-US" sz="1400" b="1" dirty="0" err="1">
                <a:solidFill>
                  <a:prstClr val="black"/>
                </a:solidFill>
                <a:latin typeface="Consolas" panose="020B0609020204030204" pitchFamily="49" charset="0"/>
                <a:cs typeface="Consolas" panose="020B0609020204030204" pitchFamily="49" charset="0"/>
              </a:rPr>
              <a:t>typename</a:t>
            </a:r>
            <a:r>
              <a:rPr lang="en-US" sz="1400" b="1" dirty="0">
                <a:solidFill>
                  <a:prstClr val="black"/>
                </a:solidFill>
                <a:latin typeface="Consolas" panose="020B0609020204030204" pitchFamily="49" charset="0"/>
                <a:cs typeface="Consolas" panose="020B0609020204030204" pitchFamily="49" charset="0"/>
              </a:rPr>
              <a:t> T&gt;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class Queue</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private:</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Deque&lt;T&gt; queue_;</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public:</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void push(T data)</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queue_.push_back</a:t>
            </a:r>
            <a:r>
              <a:rPr lang="en-US" sz="1400" b="1" dirty="0">
                <a:solidFill>
                  <a:prstClr val="black"/>
                </a:solidFill>
                <a:latin typeface="Consolas" panose="020B0609020204030204" pitchFamily="49" charset="0"/>
                <a:cs typeface="Consolas" panose="020B0609020204030204" pitchFamily="49" charset="0"/>
              </a:rPr>
              <a:t>(data);</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void pop(void)</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a:solidFill>
                  <a:srgbClr val="FF0000"/>
                </a:solidFill>
                <a:latin typeface="Consolas" panose="020B0609020204030204" pitchFamily="49" charset="0"/>
                <a:cs typeface="Consolas" panose="020B0609020204030204" pitchFamily="49" charset="0"/>
              </a:rPr>
              <a:t>queue_.</a:t>
            </a:r>
            <a:r>
              <a:rPr lang="en-US" sz="1400" b="1" dirty="0" err="1">
                <a:solidFill>
                  <a:srgbClr val="FF0000"/>
                </a:solidFill>
                <a:latin typeface="Consolas" panose="020B0609020204030204" pitchFamily="49" charset="0"/>
                <a:cs typeface="Consolas" panose="020B0609020204030204" pitchFamily="49" charset="0"/>
              </a:rPr>
              <a:t>pop_front</a:t>
            </a:r>
            <a:r>
              <a:rPr lang="en-US" sz="1400" b="1" dirty="0">
                <a:solidFill>
                  <a:srgbClr val="FF0000"/>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a:t>
            </a:r>
          </a:p>
        </p:txBody>
      </p:sp>
      <p:sp>
        <p:nvSpPr>
          <p:cNvPr id="8" name="TextBox 7">
            <a:extLst>
              <a:ext uri="{FF2B5EF4-FFF2-40B4-BE49-F238E27FC236}">
                <a16:creationId xmlns:a16="http://schemas.microsoft.com/office/drawing/2014/main" id="{09C9C251-EF73-447F-B305-A8AF94B6DD41}"/>
              </a:ext>
            </a:extLst>
          </p:cNvPr>
          <p:cNvSpPr txBox="1"/>
          <p:nvPr/>
        </p:nvSpPr>
        <p:spPr>
          <a:xfrm>
            <a:off x="7180492" y="2539905"/>
            <a:ext cx="3429000" cy="3754874"/>
          </a:xfrm>
          <a:prstGeom prst="rect">
            <a:avLst/>
          </a:prstGeom>
          <a:noFill/>
        </p:spPr>
        <p:txBody>
          <a:bodyPr wrap="square" rtlCol="0">
            <a:spAutoFit/>
          </a:bodyPr>
          <a:lstStyle/>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#include "</a:t>
            </a:r>
            <a:r>
              <a:rPr lang="en-US" sz="1400" b="1" dirty="0" err="1">
                <a:solidFill>
                  <a:prstClr val="black"/>
                </a:solidFill>
                <a:latin typeface="Consolas" panose="020B0609020204030204" pitchFamily="49" charset="0"/>
                <a:cs typeface="Consolas" panose="020B0609020204030204" pitchFamily="49" charset="0"/>
              </a:rPr>
              <a:t>Deque.h</a:t>
            </a: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template &lt;typename T&gt;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class Stack</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private:</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Deque&lt;T&gt; stack_;</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public:</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void push(T data)</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stack_.push_back</a:t>
            </a:r>
            <a:r>
              <a:rPr lang="en-US" sz="1400" b="1" dirty="0">
                <a:solidFill>
                  <a:prstClr val="black"/>
                </a:solidFill>
                <a:latin typeface="Consolas" panose="020B0609020204030204" pitchFamily="49" charset="0"/>
                <a:cs typeface="Consolas" panose="020B0609020204030204" pitchFamily="49" charset="0"/>
              </a:rPr>
              <a:t>(data);</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void pop(void)</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a:solidFill>
                  <a:srgbClr val="FF0000"/>
                </a:solidFill>
                <a:latin typeface="Consolas" panose="020B0609020204030204" pitchFamily="49" charset="0"/>
                <a:cs typeface="Consolas" panose="020B0609020204030204" pitchFamily="49" charset="0"/>
              </a:rPr>
              <a:t>stack_.</a:t>
            </a:r>
            <a:r>
              <a:rPr lang="en-US" sz="1400" b="1" dirty="0" err="1">
                <a:solidFill>
                  <a:srgbClr val="FF0000"/>
                </a:solidFill>
                <a:latin typeface="Consolas" panose="020B0609020204030204" pitchFamily="49" charset="0"/>
                <a:cs typeface="Consolas" panose="020B0609020204030204" pitchFamily="49" charset="0"/>
              </a:rPr>
              <a:t>pop_back</a:t>
            </a:r>
            <a:r>
              <a:rPr lang="en-US" sz="1400" b="1" dirty="0">
                <a:solidFill>
                  <a:srgbClr val="FF0000"/>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a:t>
            </a:r>
          </a:p>
        </p:txBody>
      </p:sp>
      <p:sp>
        <p:nvSpPr>
          <p:cNvPr id="4" name="Footer Placeholder 3">
            <a:extLst>
              <a:ext uri="{FF2B5EF4-FFF2-40B4-BE49-F238E27FC236}">
                <a16:creationId xmlns:a16="http://schemas.microsoft.com/office/drawing/2014/main" id="{8EC4AB51-62C5-441D-A788-62DAA98A2B20}"/>
              </a:ext>
            </a:extLst>
          </p:cNvPr>
          <p:cNvSpPr>
            <a:spLocks noGrp="1"/>
          </p:cNvSpPr>
          <p:nvPr>
            <p:ph type="ftr" sz="quarter" idx="11"/>
          </p:nvPr>
        </p:nvSpPr>
        <p:spPr/>
        <p:txBody>
          <a:bodyPr/>
          <a:lstStyle/>
          <a:p>
            <a:pPr>
              <a:defRPr/>
            </a:pPr>
            <a:r>
              <a:rPr lang="en-US"/>
              <a:t>Recursion (24)</a:t>
            </a:r>
            <a:endParaRPr lang="en-US" dirty="0"/>
          </a:p>
        </p:txBody>
      </p:sp>
      <p:sp>
        <p:nvSpPr>
          <p:cNvPr id="5" name="Slide Number Placeholder 4">
            <a:extLst>
              <a:ext uri="{FF2B5EF4-FFF2-40B4-BE49-F238E27FC236}">
                <a16:creationId xmlns:a16="http://schemas.microsoft.com/office/drawing/2014/main" id="{CA1D129F-55A5-4A24-83E8-C0CFABEFECCA}"/>
              </a:ext>
            </a:extLst>
          </p:cNvPr>
          <p:cNvSpPr>
            <a:spLocks noGrp="1"/>
          </p:cNvSpPr>
          <p:nvPr>
            <p:ph type="sldNum" sz="quarter" idx="12"/>
          </p:nvPr>
        </p:nvSpPr>
        <p:spPr/>
        <p:txBody>
          <a:bodyPr/>
          <a:lstStyle/>
          <a:p>
            <a:pPr>
              <a:defRPr/>
            </a:pPr>
            <a:fld id="{0D7B5496-982B-480A-8085-B08F2CA91C21}" type="slidenum">
              <a:rPr lang="en-US" smtClean="0"/>
              <a:pPr>
                <a:defRPr/>
              </a:pPr>
              <a:t>14</a:t>
            </a:fld>
            <a:endParaRPr lang="en-US" dirty="0"/>
          </a:p>
        </p:txBody>
      </p:sp>
    </p:spTree>
    <p:extLst>
      <p:ext uri="{BB962C8B-B14F-4D97-AF65-F5344CB8AC3E}">
        <p14:creationId xmlns:p14="http://schemas.microsoft.com/office/powerpoint/2010/main" val="230617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L06 – Railroad Wrapper Classes</a:t>
            </a:r>
          </a:p>
        </p:txBody>
      </p:sp>
      <p:grpSp>
        <p:nvGrpSpPr>
          <p:cNvPr id="16" name="Group 15"/>
          <p:cNvGrpSpPr/>
          <p:nvPr/>
        </p:nvGrpSpPr>
        <p:grpSpPr>
          <a:xfrm>
            <a:off x="3824369" y="2814624"/>
            <a:ext cx="6019800" cy="3281376"/>
            <a:chOff x="5257800" y="1733216"/>
            <a:chExt cx="5967784" cy="6610735"/>
          </a:xfrm>
        </p:grpSpPr>
        <p:sp>
          <p:nvSpPr>
            <p:cNvPr id="17" name="Rectangle 16"/>
            <p:cNvSpPr/>
            <p:nvPr/>
          </p:nvSpPr>
          <p:spPr>
            <a:xfrm>
              <a:off x="5257800" y="1733216"/>
              <a:ext cx="5967784" cy="4685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Station&lt;T&gt;</a:t>
              </a:r>
              <a:endParaRPr lang="en-US" sz="1200" b="1" i="1" dirty="0">
                <a:solidFill>
                  <a:schemeClr val="tx1"/>
                </a:solidFill>
              </a:endParaRPr>
            </a:p>
          </p:txBody>
        </p:sp>
        <p:sp>
          <p:nvSpPr>
            <p:cNvPr id="18" name="Rectangle 17"/>
            <p:cNvSpPr/>
            <p:nvPr/>
          </p:nvSpPr>
          <p:spPr>
            <a:xfrm>
              <a:off x="5257800" y="2201767"/>
              <a:ext cx="5967784" cy="614218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latin typeface="Consolas" panose="020B0609020204030204" pitchFamily="49" charset="0"/>
                  <a:cs typeface="Consolas" panose="020B0609020204030204" pitchFamily="49" charset="0"/>
                </a:rPr>
                <a:t>string </a:t>
              </a:r>
              <a:r>
                <a:rPr lang="en-US" sz="1000" b="1" dirty="0" err="1">
                  <a:solidFill>
                    <a:schemeClr val="tx1"/>
                  </a:solidFill>
                  <a:latin typeface="Consolas" panose="020B0609020204030204" pitchFamily="49" charset="0"/>
                  <a:cs typeface="Consolas" panose="020B0609020204030204" pitchFamily="49" charset="0"/>
                </a:rPr>
                <a:t>addCar</a:t>
              </a:r>
              <a:r>
                <a:rPr lang="en-US" sz="1000" b="1" dirty="0">
                  <a:solidFill>
                    <a:schemeClr val="tx1"/>
                  </a:solidFill>
                  <a:latin typeface="Consolas" panose="020B0609020204030204" pitchFamily="49" charset="0"/>
                  <a:cs typeface="Consolas" panose="020B0609020204030204" pitchFamily="49" charset="0"/>
                </a:rPr>
                <a:t>(const T&amp;);</a:t>
              </a:r>
            </a:p>
            <a:p>
              <a:r>
                <a:rPr lang="en-US" sz="1000" b="1" dirty="0">
                  <a:solidFill>
                    <a:schemeClr val="tx1"/>
                  </a:solidFill>
                  <a:latin typeface="Consolas" panose="020B0609020204030204" pitchFamily="49" charset="0"/>
                  <a:cs typeface="Consolas" panose="020B0609020204030204" pitchFamily="49" charset="0"/>
                </a:rPr>
                <a:t>string </a:t>
              </a:r>
              <a:r>
                <a:rPr lang="en-US" sz="1000" b="1" dirty="0" err="1">
                  <a:solidFill>
                    <a:schemeClr val="tx1"/>
                  </a:solidFill>
                  <a:latin typeface="Consolas" panose="020B0609020204030204" pitchFamily="49" charset="0"/>
                  <a:cs typeface="Consolas" panose="020B0609020204030204" pitchFamily="49" charset="0"/>
                </a:rPr>
                <a:t>addStack</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string </a:t>
              </a:r>
              <a:r>
                <a:rPr lang="en-US" sz="1000" b="1" dirty="0" err="1">
                  <a:solidFill>
                    <a:schemeClr val="tx1"/>
                  </a:solidFill>
                  <a:latin typeface="Consolas" panose="020B0609020204030204" pitchFamily="49" charset="0"/>
                  <a:cs typeface="Consolas" panose="020B0609020204030204" pitchFamily="49" charset="0"/>
                </a:rPr>
                <a:t>addQueue</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string </a:t>
              </a:r>
              <a:r>
                <a:rPr lang="en-US" sz="1000" b="1" dirty="0" err="1">
                  <a:solidFill>
                    <a:schemeClr val="tx1"/>
                  </a:solidFill>
                  <a:latin typeface="Consolas" panose="020B0609020204030204" pitchFamily="49" charset="0"/>
                  <a:cs typeface="Consolas" panose="020B0609020204030204" pitchFamily="49" charset="0"/>
                </a:rPr>
                <a:t>removeCar</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string </a:t>
              </a:r>
              <a:r>
                <a:rPr lang="en-US" sz="1000" b="1" dirty="0" err="1">
                  <a:solidFill>
                    <a:schemeClr val="tx1"/>
                  </a:solidFill>
                  <a:latin typeface="Consolas" panose="020B0609020204030204" pitchFamily="49" charset="0"/>
                  <a:cs typeface="Consolas" panose="020B0609020204030204" pitchFamily="49" charset="0"/>
                </a:rPr>
                <a:t>removeStack</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string </a:t>
              </a:r>
              <a:r>
                <a:rPr lang="en-US" sz="1000" b="1" dirty="0" err="1">
                  <a:solidFill>
                    <a:schemeClr val="tx1"/>
                  </a:solidFill>
                  <a:latin typeface="Consolas" panose="020B0609020204030204" pitchFamily="49" charset="0"/>
                  <a:cs typeface="Consolas" panose="020B0609020204030204" pitchFamily="49" charset="0"/>
                </a:rPr>
                <a:t>removeQueue</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string </a:t>
              </a:r>
              <a:r>
                <a:rPr lang="en-US" sz="1000" b="1" dirty="0" err="1">
                  <a:solidFill>
                    <a:schemeClr val="tx1"/>
                  </a:solidFill>
                  <a:latin typeface="Consolas" panose="020B0609020204030204" pitchFamily="49" charset="0"/>
                  <a:cs typeface="Consolas" panose="020B0609020204030204" pitchFamily="49" charset="0"/>
                </a:rPr>
                <a:t>topCar</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string </a:t>
              </a:r>
              <a:r>
                <a:rPr lang="en-US" sz="1000" b="1" dirty="0" err="1">
                  <a:solidFill>
                    <a:schemeClr val="tx1"/>
                  </a:solidFill>
                  <a:latin typeface="Consolas" panose="020B0609020204030204" pitchFamily="49" charset="0"/>
                  <a:cs typeface="Consolas" panose="020B0609020204030204" pitchFamily="49" charset="0"/>
                </a:rPr>
                <a:t>topStack</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string </a:t>
              </a:r>
              <a:r>
                <a:rPr lang="en-US" sz="1000" b="1" dirty="0" err="1">
                  <a:solidFill>
                    <a:schemeClr val="tx1"/>
                  </a:solidFill>
                  <a:latin typeface="Consolas" panose="020B0609020204030204" pitchFamily="49" charset="0"/>
                  <a:cs typeface="Consolas" panose="020B0609020204030204" pitchFamily="49" charset="0"/>
                </a:rPr>
                <a:t>topQueue</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string </a:t>
              </a:r>
              <a:r>
                <a:rPr lang="en-US" sz="1000" b="1" dirty="0" err="1">
                  <a:solidFill>
                    <a:schemeClr val="tx1"/>
                  </a:solidFill>
                  <a:latin typeface="Consolas" panose="020B0609020204030204" pitchFamily="49" charset="0"/>
                  <a:cs typeface="Consolas" panose="020B0609020204030204" pitchFamily="49" charset="0"/>
                </a:rPr>
                <a:t>sizeStack</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string </a:t>
              </a:r>
              <a:r>
                <a:rPr lang="en-US" sz="1000" b="1" dirty="0" err="1">
                  <a:solidFill>
                    <a:schemeClr val="tx1"/>
                  </a:solidFill>
                  <a:latin typeface="Consolas" panose="020B0609020204030204" pitchFamily="49" charset="0"/>
                  <a:cs typeface="Consolas" panose="020B0609020204030204" pitchFamily="49" charset="0"/>
                </a:rPr>
                <a:t>sizeQueue</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string </a:t>
              </a:r>
              <a:r>
                <a:rPr lang="en-US" sz="1000" b="1" dirty="0" err="1">
                  <a:solidFill>
                    <a:schemeClr val="tx1"/>
                  </a:solidFill>
                  <a:latin typeface="Consolas" panose="020B0609020204030204" pitchFamily="49" charset="0"/>
                  <a:cs typeface="Consolas" panose="020B0609020204030204" pitchFamily="49" charset="0"/>
                </a:rPr>
                <a:t>sizeTrain</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string find(T);</a:t>
              </a:r>
            </a:p>
            <a:p>
              <a:r>
                <a:rPr lang="en-US" sz="1000" b="1" dirty="0">
                  <a:solidFill>
                    <a:schemeClr val="tx1"/>
                  </a:solidFill>
                  <a:latin typeface="Consolas" panose="020B0609020204030204" pitchFamily="49" charset="0"/>
                  <a:cs typeface="Consolas" panose="020B0609020204030204" pitchFamily="49" charset="0"/>
                </a:rPr>
                <a:t>string </a:t>
              </a:r>
              <a:r>
                <a:rPr lang="en-US" sz="1000" b="1" dirty="0" err="1">
                  <a:solidFill>
                    <a:schemeClr val="tx1"/>
                  </a:solidFill>
                  <a:latin typeface="Consolas" panose="020B0609020204030204" pitchFamily="49" charset="0"/>
                  <a:cs typeface="Consolas" panose="020B0609020204030204" pitchFamily="49" charset="0"/>
                </a:rPr>
                <a:t>queueToString</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string </a:t>
              </a:r>
              <a:r>
                <a:rPr lang="en-US" sz="1000" b="1" dirty="0" err="1">
                  <a:solidFill>
                    <a:schemeClr val="tx1"/>
                  </a:solidFill>
                  <a:latin typeface="Consolas" panose="020B0609020204030204" pitchFamily="49" charset="0"/>
                  <a:cs typeface="Consolas" panose="020B0609020204030204" pitchFamily="49" charset="0"/>
                </a:rPr>
                <a:t>stackToString</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string </a:t>
              </a:r>
              <a:r>
                <a:rPr lang="en-US" sz="1000" b="1" dirty="0" err="1">
                  <a:solidFill>
                    <a:schemeClr val="tx1"/>
                  </a:solidFill>
                  <a:latin typeface="Consolas" panose="020B0609020204030204" pitchFamily="49" charset="0"/>
                  <a:cs typeface="Consolas" panose="020B0609020204030204" pitchFamily="49" charset="0"/>
                </a:rPr>
                <a:t>vectorToString</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string toString();</a:t>
              </a:r>
            </a:p>
          </p:txBody>
        </p:sp>
      </p:grpSp>
      <p:grpSp>
        <p:nvGrpSpPr>
          <p:cNvPr id="19" name="Group 18"/>
          <p:cNvGrpSpPr/>
          <p:nvPr/>
        </p:nvGrpSpPr>
        <p:grpSpPr>
          <a:xfrm>
            <a:off x="5800432" y="3200402"/>
            <a:ext cx="3953168" cy="2819400"/>
            <a:chOff x="5257800" y="1720836"/>
            <a:chExt cx="4343400" cy="3894665"/>
          </a:xfrm>
        </p:grpSpPr>
        <p:sp>
          <p:nvSpPr>
            <p:cNvPr id="20" name="Rectangle 19"/>
            <p:cNvSpPr/>
            <p:nvPr/>
          </p:nvSpPr>
          <p:spPr>
            <a:xfrm>
              <a:off x="5257800" y="1720836"/>
              <a:ext cx="4343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Vector&lt;T&gt;, Queue&lt;T&gt;, Stack&lt;T&gt;</a:t>
              </a:r>
              <a:endParaRPr lang="en-US" sz="1200" b="1" i="1" dirty="0">
                <a:solidFill>
                  <a:schemeClr val="tx1"/>
                </a:solidFill>
              </a:endParaRPr>
            </a:p>
          </p:txBody>
        </p:sp>
        <p:sp>
          <p:nvSpPr>
            <p:cNvPr id="21" name="Rectangle 20"/>
            <p:cNvSpPr/>
            <p:nvPr/>
          </p:nvSpPr>
          <p:spPr>
            <a:xfrm>
              <a:off x="5257800" y="2025636"/>
              <a:ext cx="4343400" cy="358986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latin typeface="Consolas" panose="020B0609020204030204" pitchFamily="49" charset="0"/>
                  <a:cs typeface="Consolas" panose="020B0609020204030204" pitchFamily="49" charset="0"/>
                </a:rPr>
                <a:t>void push(const T&amp;);</a:t>
              </a:r>
            </a:p>
            <a:p>
              <a:r>
                <a:rPr lang="en-US" sz="1000" b="1" dirty="0">
                  <a:solidFill>
                    <a:schemeClr val="tx1"/>
                  </a:solidFill>
                  <a:latin typeface="Consolas" panose="020B0609020204030204" pitchFamily="49" charset="0"/>
                  <a:cs typeface="Consolas" panose="020B0609020204030204" pitchFamily="49" charset="0"/>
                </a:rPr>
                <a:t>void pop();</a:t>
              </a:r>
            </a:p>
            <a:p>
              <a:r>
                <a:rPr lang="en-US" sz="1000" b="1" dirty="0">
                  <a:solidFill>
                    <a:schemeClr val="tx1"/>
                  </a:solidFill>
                  <a:latin typeface="Consolas" panose="020B0609020204030204" pitchFamily="49" charset="0"/>
                  <a:cs typeface="Consolas" panose="020B0609020204030204" pitchFamily="49" charset="0"/>
                </a:rPr>
                <a:t>void top();</a:t>
              </a:r>
            </a:p>
            <a:p>
              <a:r>
                <a:rPr lang="en-US" sz="1000" b="1" dirty="0" err="1">
                  <a:solidFill>
                    <a:schemeClr val="tx1"/>
                  </a:solidFill>
                  <a:latin typeface="Consolas" panose="020B0609020204030204" pitchFamily="49" charset="0"/>
                  <a:cs typeface="Consolas" panose="020B0609020204030204" pitchFamily="49" charset="0"/>
                </a:rPr>
                <a:t>size_t</a:t>
              </a:r>
              <a:r>
                <a:rPr lang="en-US" sz="1000" b="1" dirty="0">
                  <a:solidFill>
                    <a:schemeClr val="tx1"/>
                  </a:solidFill>
                  <a:latin typeface="Consolas" panose="020B0609020204030204" pitchFamily="49" charset="0"/>
                  <a:cs typeface="Consolas" panose="020B0609020204030204" pitchFamily="49" charset="0"/>
                </a:rPr>
                <a:t> size();</a:t>
              </a:r>
            </a:p>
            <a:p>
              <a:r>
                <a:rPr lang="en-US" sz="1000" b="1" dirty="0">
                  <a:solidFill>
                    <a:schemeClr val="tx1"/>
                  </a:solidFill>
                  <a:latin typeface="Consolas" panose="020B0609020204030204" pitchFamily="49" charset="0"/>
                  <a:cs typeface="Consolas" panose="020B0609020204030204" pitchFamily="49" charset="0"/>
                </a:rPr>
                <a:t>T&amp; at(</a:t>
              </a:r>
              <a:r>
                <a:rPr lang="en-US" sz="1000" b="1" dirty="0" err="1">
                  <a:solidFill>
                    <a:schemeClr val="tx1"/>
                  </a:solidFill>
                  <a:latin typeface="Consolas" panose="020B0609020204030204" pitchFamily="49" charset="0"/>
                  <a:cs typeface="Consolas" panose="020B0609020204030204" pitchFamily="49" charset="0"/>
                </a:rPr>
                <a:t>size_t</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string </a:t>
              </a:r>
              <a:r>
                <a:rPr lang="en-US" sz="1000" b="1" dirty="0" err="1">
                  <a:solidFill>
                    <a:schemeClr val="tx1"/>
                  </a:solidFill>
                  <a:latin typeface="Consolas" panose="020B0609020204030204" pitchFamily="49" charset="0"/>
                  <a:cs typeface="Consolas" panose="020B0609020204030204" pitchFamily="49" charset="0"/>
                </a:rPr>
                <a:t>toString</a:t>
              </a:r>
              <a:r>
                <a:rPr lang="en-US" sz="1000" b="1" dirty="0">
                  <a:solidFill>
                    <a:schemeClr val="tx1"/>
                  </a:solidFill>
                  <a:latin typeface="Consolas" panose="020B0609020204030204" pitchFamily="49" charset="0"/>
                  <a:cs typeface="Consolas" panose="020B0609020204030204" pitchFamily="49" charset="0"/>
                </a:rPr>
                <a:t>() const;</a:t>
              </a:r>
            </a:p>
          </p:txBody>
        </p:sp>
      </p:grpSp>
      <p:grpSp>
        <p:nvGrpSpPr>
          <p:cNvPr id="5" name="Group 4"/>
          <p:cNvGrpSpPr/>
          <p:nvPr/>
        </p:nvGrpSpPr>
        <p:grpSpPr>
          <a:xfrm>
            <a:off x="7615344" y="3562352"/>
            <a:ext cx="2071288" cy="2390119"/>
            <a:chOff x="6553681" y="2876550"/>
            <a:chExt cx="2071288" cy="2390119"/>
          </a:xfrm>
        </p:grpSpPr>
        <p:grpSp>
          <p:nvGrpSpPr>
            <p:cNvPr id="22" name="Group 21"/>
            <p:cNvGrpSpPr/>
            <p:nvPr/>
          </p:nvGrpSpPr>
          <p:grpSpPr>
            <a:xfrm>
              <a:off x="6553681" y="3352800"/>
              <a:ext cx="2071288" cy="1913869"/>
              <a:chOff x="5257800" y="3474263"/>
              <a:chExt cx="2862378" cy="1929028"/>
            </a:xfrm>
          </p:grpSpPr>
          <p:sp>
            <p:nvSpPr>
              <p:cNvPr id="23" name="Rectangle 22"/>
              <p:cNvSpPr/>
              <p:nvPr/>
            </p:nvSpPr>
            <p:spPr>
              <a:xfrm>
                <a:off x="5257800" y="3474263"/>
                <a:ext cx="2862378"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Deque&lt;T&gt;</a:t>
                </a:r>
                <a:endParaRPr lang="en-US" sz="1200" b="1" i="1" dirty="0">
                  <a:solidFill>
                    <a:schemeClr val="tx1"/>
                  </a:solidFill>
                </a:endParaRPr>
              </a:p>
            </p:txBody>
          </p:sp>
          <p:sp>
            <p:nvSpPr>
              <p:cNvPr id="24" name="Rectangle 23"/>
              <p:cNvSpPr/>
              <p:nvPr/>
            </p:nvSpPr>
            <p:spPr>
              <a:xfrm>
                <a:off x="5257800" y="3772308"/>
                <a:ext cx="2862378" cy="163098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latin typeface="Consolas" panose="020B0609020204030204" pitchFamily="49" charset="0"/>
                    <a:cs typeface="Consolas" panose="020B0609020204030204" pitchFamily="49" charset="0"/>
                  </a:rPr>
                  <a:t>void </a:t>
                </a:r>
                <a:r>
                  <a:rPr lang="en-US" sz="1000" b="1" dirty="0" err="1">
                    <a:solidFill>
                      <a:schemeClr val="tx1"/>
                    </a:solidFill>
                    <a:latin typeface="Consolas" panose="020B0609020204030204" pitchFamily="49" charset="0"/>
                    <a:cs typeface="Consolas" panose="020B0609020204030204" pitchFamily="49" charset="0"/>
                  </a:rPr>
                  <a:t>push_front</a:t>
                </a:r>
                <a:r>
                  <a:rPr lang="en-US" sz="1000" b="1" dirty="0">
                    <a:solidFill>
                      <a:schemeClr val="tx1"/>
                    </a:solidFill>
                    <a:latin typeface="Consolas" panose="020B0609020204030204" pitchFamily="49" charset="0"/>
                    <a:cs typeface="Consolas" panose="020B0609020204030204" pitchFamily="49" charset="0"/>
                  </a:rPr>
                  <a:t>(const T&amp;); </a:t>
                </a:r>
              </a:p>
              <a:p>
                <a:r>
                  <a:rPr lang="en-US" sz="1000" b="1" dirty="0">
                    <a:solidFill>
                      <a:schemeClr val="tx1"/>
                    </a:solidFill>
                    <a:latin typeface="Consolas" panose="020B0609020204030204" pitchFamily="49" charset="0"/>
                    <a:cs typeface="Consolas" panose="020B0609020204030204" pitchFamily="49" charset="0"/>
                  </a:rPr>
                  <a:t>void </a:t>
                </a:r>
                <a:r>
                  <a:rPr lang="en-US" sz="1000" b="1" dirty="0" err="1">
                    <a:solidFill>
                      <a:schemeClr val="tx1"/>
                    </a:solidFill>
                    <a:latin typeface="Consolas" panose="020B0609020204030204" pitchFamily="49" charset="0"/>
                    <a:cs typeface="Consolas" panose="020B0609020204030204" pitchFamily="49" charset="0"/>
                  </a:rPr>
                  <a:t>push_back</a:t>
                </a:r>
                <a:r>
                  <a:rPr lang="en-US" sz="1000" b="1" dirty="0">
                    <a:solidFill>
                      <a:schemeClr val="tx1"/>
                    </a:solidFill>
                    <a:latin typeface="Consolas" panose="020B0609020204030204" pitchFamily="49" charset="0"/>
                    <a:cs typeface="Consolas" panose="020B0609020204030204" pitchFamily="49" charset="0"/>
                  </a:rPr>
                  <a:t>(const T&amp;);</a:t>
                </a:r>
              </a:p>
              <a:p>
                <a:r>
                  <a:rPr lang="en-US" sz="1000" b="1" dirty="0">
                    <a:solidFill>
                      <a:schemeClr val="tx1"/>
                    </a:solidFill>
                    <a:latin typeface="Consolas" panose="020B0609020204030204" pitchFamily="49" charset="0"/>
                    <a:cs typeface="Consolas" panose="020B0609020204030204" pitchFamily="49" charset="0"/>
                  </a:rPr>
                  <a:t>void </a:t>
                </a:r>
                <a:r>
                  <a:rPr lang="en-US" sz="1000" b="1" dirty="0" err="1">
                    <a:solidFill>
                      <a:schemeClr val="tx1"/>
                    </a:solidFill>
                    <a:latin typeface="Consolas" panose="020B0609020204030204" pitchFamily="49" charset="0"/>
                    <a:cs typeface="Consolas" panose="020B0609020204030204" pitchFamily="49" charset="0"/>
                  </a:rPr>
                  <a:t>pop_front</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void </a:t>
                </a:r>
                <a:r>
                  <a:rPr lang="en-US" sz="1000" b="1" dirty="0" err="1">
                    <a:solidFill>
                      <a:schemeClr val="tx1"/>
                    </a:solidFill>
                    <a:latin typeface="Consolas" panose="020B0609020204030204" pitchFamily="49" charset="0"/>
                    <a:cs typeface="Consolas" panose="020B0609020204030204" pitchFamily="49" charset="0"/>
                  </a:rPr>
                  <a:t>pop_back</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T&amp; front();</a:t>
                </a:r>
              </a:p>
              <a:p>
                <a:r>
                  <a:rPr lang="en-US" sz="1000" b="1" dirty="0">
                    <a:solidFill>
                      <a:schemeClr val="tx1"/>
                    </a:solidFill>
                    <a:latin typeface="Consolas" panose="020B0609020204030204" pitchFamily="49" charset="0"/>
                    <a:cs typeface="Consolas" panose="020B0609020204030204" pitchFamily="49" charset="0"/>
                  </a:rPr>
                  <a:t>T&amp; back();</a:t>
                </a:r>
              </a:p>
              <a:p>
                <a:r>
                  <a:rPr lang="en-US" sz="1000" b="1" dirty="0" err="1">
                    <a:solidFill>
                      <a:schemeClr val="tx1"/>
                    </a:solidFill>
                    <a:latin typeface="Consolas" panose="020B0609020204030204" pitchFamily="49" charset="0"/>
                    <a:cs typeface="Consolas" panose="020B0609020204030204" pitchFamily="49" charset="0"/>
                  </a:rPr>
                  <a:t>size_t</a:t>
                </a:r>
                <a:r>
                  <a:rPr lang="en-US" sz="1000" b="1" dirty="0">
                    <a:solidFill>
                      <a:schemeClr val="tx1"/>
                    </a:solidFill>
                    <a:latin typeface="Consolas" panose="020B0609020204030204" pitchFamily="49" charset="0"/>
                    <a:cs typeface="Consolas" panose="020B0609020204030204" pitchFamily="49" charset="0"/>
                  </a:rPr>
                  <a:t> size();</a:t>
                </a:r>
              </a:p>
              <a:p>
                <a:r>
                  <a:rPr lang="en-US" sz="1000" b="1" dirty="0">
                    <a:solidFill>
                      <a:schemeClr val="tx1"/>
                    </a:solidFill>
                    <a:latin typeface="Consolas" panose="020B0609020204030204" pitchFamily="49" charset="0"/>
                    <a:cs typeface="Consolas" panose="020B0609020204030204" pitchFamily="49" charset="0"/>
                  </a:rPr>
                  <a:t>bool empty() const;</a:t>
                </a:r>
              </a:p>
              <a:p>
                <a:r>
                  <a:rPr lang="en-US" sz="1000" b="1" dirty="0">
                    <a:solidFill>
                      <a:schemeClr val="tx1"/>
                    </a:solidFill>
                    <a:latin typeface="Consolas" panose="020B0609020204030204" pitchFamily="49" charset="0"/>
                    <a:cs typeface="Consolas" panose="020B0609020204030204" pitchFamily="49" charset="0"/>
                  </a:rPr>
                  <a:t>T&amp; at(</a:t>
                </a:r>
                <a:r>
                  <a:rPr lang="en-US" sz="1000" b="1" dirty="0" err="1">
                    <a:solidFill>
                      <a:schemeClr val="tx1"/>
                    </a:solidFill>
                    <a:latin typeface="Consolas" panose="020B0609020204030204" pitchFamily="49" charset="0"/>
                    <a:cs typeface="Consolas" panose="020B0609020204030204" pitchFamily="49" charset="0"/>
                  </a:rPr>
                  <a:t>size_t</a:t>
                </a:r>
                <a:r>
                  <a:rPr lang="en-US" sz="1000" b="1" dirty="0">
                    <a:solidFill>
                      <a:schemeClr val="tx1"/>
                    </a:solidFill>
                    <a:latin typeface="Consolas" panose="020B0609020204030204" pitchFamily="49" charset="0"/>
                    <a:cs typeface="Consolas" panose="020B0609020204030204" pitchFamily="49" charset="0"/>
                  </a:rPr>
                  <a:t>);</a:t>
                </a:r>
              </a:p>
              <a:p>
                <a:r>
                  <a:rPr lang="en-US" sz="1000" b="1" dirty="0">
                    <a:solidFill>
                      <a:schemeClr val="tx1"/>
                    </a:solidFill>
                    <a:latin typeface="Consolas" panose="020B0609020204030204" pitchFamily="49" charset="0"/>
                    <a:cs typeface="Consolas" panose="020B0609020204030204" pitchFamily="49" charset="0"/>
                  </a:rPr>
                  <a:t>string </a:t>
                </a:r>
                <a:r>
                  <a:rPr lang="en-US" sz="1000" b="1" dirty="0" err="1">
                    <a:solidFill>
                      <a:schemeClr val="tx1"/>
                    </a:solidFill>
                    <a:latin typeface="Consolas" panose="020B0609020204030204" pitchFamily="49" charset="0"/>
                    <a:cs typeface="Consolas" panose="020B0609020204030204" pitchFamily="49" charset="0"/>
                  </a:rPr>
                  <a:t>toString</a:t>
                </a:r>
                <a:r>
                  <a:rPr lang="en-US" sz="1000" b="1" dirty="0">
                    <a:solidFill>
                      <a:schemeClr val="tx1"/>
                    </a:solidFill>
                    <a:latin typeface="Consolas" panose="020B0609020204030204" pitchFamily="49" charset="0"/>
                    <a:cs typeface="Consolas" panose="020B0609020204030204" pitchFamily="49" charset="0"/>
                  </a:rPr>
                  <a:t>() const;</a:t>
                </a:r>
              </a:p>
            </p:txBody>
          </p:sp>
        </p:grpSp>
        <p:sp>
          <p:nvSpPr>
            <p:cNvPr id="25" name="Rectangle 24"/>
            <p:cNvSpPr/>
            <p:nvPr/>
          </p:nvSpPr>
          <p:spPr>
            <a:xfrm>
              <a:off x="6553681" y="2876550"/>
              <a:ext cx="2071288" cy="4754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&lt;&lt;interface&gt;&gt;</a:t>
              </a:r>
            </a:p>
            <a:p>
              <a:pPr algn="ctr"/>
              <a:r>
                <a:rPr lang="en-US" sz="1200" b="1" i="1" dirty="0">
                  <a:solidFill>
                    <a:schemeClr val="tx1"/>
                  </a:solidFill>
                </a:rPr>
                <a:t>DequeInterface&lt;T&gt;</a:t>
              </a:r>
            </a:p>
          </p:txBody>
        </p:sp>
      </p:grpSp>
      <p:sp>
        <p:nvSpPr>
          <p:cNvPr id="26" name="TextBox 25"/>
          <p:cNvSpPr txBox="1"/>
          <p:nvPr/>
        </p:nvSpPr>
        <p:spPr>
          <a:xfrm>
            <a:off x="1143000" y="2971800"/>
            <a:ext cx="1846594" cy="3539430"/>
          </a:xfrm>
          <a:prstGeom prst="rect">
            <a:avLst/>
          </a:prstGeom>
          <a:noFill/>
        </p:spPr>
        <p:txBody>
          <a:bodyPr wrap="square" rtlCol="0">
            <a:spAutoFit/>
          </a:bodyPr>
          <a:lstStyle/>
          <a:p>
            <a:r>
              <a:rPr lang="en-US" sz="1400" b="1" dirty="0">
                <a:latin typeface="Consolas" panose="020B0609020204030204" pitchFamily="49" charset="0"/>
              </a:rPr>
              <a:t>"</a:t>
            </a:r>
            <a:r>
              <a:rPr lang="en-US" sz="1400" b="1" dirty="0" err="1">
                <a:latin typeface="Consolas" panose="020B0609020204030204" pitchFamily="49" charset="0"/>
              </a:rPr>
              <a:t>Add:station</a:t>
            </a:r>
            <a:r>
              <a:rPr lang="en-US" sz="1400" b="1" dirty="0">
                <a:latin typeface="Consolas" panose="020B0609020204030204" pitchFamily="49" charset="0"/>
              </a:rPr>
              <a:t> xx"</a:t>
            </a:r>
          </a:p>
          <a:p>
            <a:r>
              <a:rPr lang="en-US" sz="1400" b="1" dirty="0">
                <a:latin typeface="Consolas" panose="020B0609020204030204" pitchFamily="49" charset="0"/>
              </a:rPr>
              <a:t>"</a:t>
            </a:r>
            <a:r>
              <a:rPr lang="en-US" sz="1400" b="1" dirty="0" err="1">
                <a:latin typeface="Consolas" panose="020B0609020204030204" pitchFamily="49" charset="0"/>
              </a:rPr>
              <a:t>Add:stack</a:t>
            </a:r>
            <a:r>
              <a:rPr lang="en-US" sz="1400" b="1" dirty="0">
                <a:latin typeface="Consolas" panose="020B0609020204030204" pitchFamily="49" charset="0"/>
              </a:rPr>
              <a:t>"</a:t>
            </a:r>
          </a:p>
          <a:p>
            <a:r>
              <a:rPr lang="en-US" sz="1400" b="1" dirty="0">
                <a:latin typeface="Consolas" panose="020B0609020204030204" pitchFamily="49" charset="0"/>
              </a:rPr>
              <a:t>"</a:t>
            </a:r>
            <a:r>
              <a:rPr lang="en-US" sz="1400" b="1" dirty="0" err="1">
                <a:latin typeface="Consolas" panose="020B0609020204030204" pitchFamily="49" charset="0"/>
              </a:rPr>
              <a:t>Add:queue</a:t>
            </a:r>
            <a:r>
              <a:rPr lang="en-US" sz="1400" b="1" dirty="0">
                <a:latin typeface="Consolas" panose="020B0609020204030204" pitchFamily="49" charset="0"/>
              </a:rPr>
              <a:t>"</a:t>
            </a:r>
          </a:p>
          <a:p>
            <a:r>
              <a:rPr lang="en-US" sz="1400" b="1" dirty="0">
                <a:latin typeface="Consolas" panose="020B0609020204030204" pitchFamily="49" charset="0"/>
              </a:rPr>
              <a:t>"</a:t>
            </a:r>
            <a:r>
              <a:rPr lang="en-US" sz="1400" b="1" dirty="0" err="1">
                <a:latin typeface="Consolas" panose="020B0609020204030204" pitchFamily="49" charset="0"/>
              </a:rPr>
              <a:t>Remove:station</a:t>
            </a:r>
            <a:r>
              <a:rPr lang="en-US" sz="1400" b="1" dirty="0">
                <a:latin typeface="Consolas" panose="020B0609020204030204" pitchFamily="49" charset="0"/>
              </a:rPr>
              <a:t>"</a:t>
            </a:r>
          </a:p>
          <a:p>
            <a:r>
              <a:rPr lang="en-US" sz="1400" b="1" dirty="0">
                <a:latin typeface="Consolas" panose="020B0609020204030204" pitchFamily="49" charset="0"/>
              </a:rPr>
              <a:t>"</a:t>
            </a:r>
            <a:r>
              <a:rPr lang="en-US" sz="1400" b="1" dirty="0" err="1">
                <a:latin typeface="Consolas" panose="020B0609020204030204" pitchFamily="49" charset="0"/>
              </a:rPr>
              <a:t>Remove:stack</a:t>
            </a:r>
            <a:r>
              <a:rPr lang="en-US" sz="1400" b="1" dirty="0">
                <a:latin typeface="Consolas" panose="020B0609020204030204" pitchFamily="49" charset="0"/>
              </a:rPr>
              <a:t>"</a:t>
            </a:r>
          </a:p>
          <a:p>
            <a:r>
              <a:rPr lang="en-US" sz="1400" b="1" dirty="0">
                <a:latin typeface="Consolas" panose="020B0609020204030204" pitchFamily="49" charset="0"/>
              </a:rPr>
              <a:t>"</a:t>
            </a:r>
            <a:r>
              <a:rPr lang="en-US" sz="1400" b="1" dirty="0" err="1">
                <a:latin typeface="Consolas" panose="020B0609020204030204" pitchFamily="49" charset="0"/>
              </a:rPr>
              <a:t>Remove:queue</a:t>
            </a:r>
            <a:r>
              <a:rPr lang="en-US" sz="1400" b="1" dirty="0">
                <a:latin typeface="Consolas" panose="020B0609020204030204" pitchFamily="49" charset="0"/>
              </a:rPr>
              <a:t>"</a:t>
            </a:r>
          </a:p>
          <a:p>
            <a:r>
              <a:rPr lang="en-US" sz="1400" b="1" dirty="0">
                <a:latin typeface="Consolas" panose="020B0609020204030204" pitchFamily="49" charset="0"/>
              </a:rPr>
              <a:t>"</a:t>
            </a:r>
            <a:r>
              <a:rPr lang="en-US" sz="1400" b="1" dirty="0" err="1">
                <a:latin typeface="Consolas" panose="020B0609020204030204" pitchFamily="49" charset="0"/>
              </a:rPr>
              <a:t>Top:station</a:t>
            </a:r>
            <a:r>
              <a:rPr lang="en-US" sz="1400" b="1" dirty="0">
                <a:latin typeface="Consolas" panose="020B0609020204030204" pitchFamily="49" charset="0"/>
              </a:rPr>
              <a:t>"</a:t>
            </a:r>
          </a:p>
          <a:p>
            <a:r>
              <a:rPr lang="en-US" sz="1400" b="1" dirty="0">
                <a:latin typeface="Consolas" panose="020B0609020204030204" pitchFamily="49" charset="0"/>
              </a:rPr>
              <a:t>"</a:t>
            </a:r>
            <a:r>
              <a:rPr lang="en-US" sz="1400" b="1" dirty="0" err="1">
                <a:latin typeface="Consolas" panose="020B0609020204030204" pitchFamily="49" charset="0"/>
              </a:rPr>
              <a:t>Top:stack</a:t>
            </a:r>
            <a:r>
              <a:rPr lang="en-US" sz="1400" b="1" dirty="0">
                <a:latin typeface="Consolas" panose="020B0609020204030204" pitchFamily="49" charset="0"/>
              </a:rPr>
              <a:t>"</a:t>
            </a:r>
          </a:p>
          <a:p>
            <a:r>
              <a:rPr lang="en-US" sz="1400" b="1" dirty="0">
                <a:latin typeface="Consolas" panose="020B0609020204030204" pitchFamily="49" charset="0"/>
              </a:rPr>
              <a:t>"</a:t>
            </a:r>
            <a:r>
              <a:rPr lang="en-US" sz="1400" b="1" dirty="0" err="1">
                <a:latin typeface="Consolas" panose="020B0609020204030204" pitchFamily="49" charset="0"/>
              </a:rPr>
              <a:t>Top:queue</a:t>
            </a:r>
            <a:r>
              <a:rPr lang="en-US" sz="1400" b="1" dirty="0">
                <a:latin typeface="Consolas" panose="020B0609020204030204" pitchFamily="49" charset="0"/>
              </a:rPr>
              <a:t>"</a:t>
            </a:r>
          </a:p>
          <a:p>
            <a:r>
              <a:rPr lang="en-US" sz="1400" b="1" dirty="0">
                <a:latin typeface="Consolas" panose="020B0609020204030204" pitchFamily="49" charset="0"/>
              </a:rPr>
              <a:t>"</a:t>
            </a:r>
            <a:r>
              <a:rPr lang="en-US" sz="1400" b="1" dirty="0" err="1">
                <a:latin typeface="Consolas" panose="020B0609020204030204" pitchFamily="49" charset="0"/>
              </a:rPr>
              <a:t>Size:stack</a:t>
            </a:r>
            <a:r>
              <a:rPr lang="en-US" sz="1400" b="1" dirty="0">
                <a:latin typeface="Consolas" panose="020B0609020204030204" pitchFamily="49" charset="0"/>
              </a:rPr>
              <a:t>"</a:t>
            </a:r>
          </a:p>
          <a:p>
            <a:r>
              <a:rPr lang="en-US" sz="1400" b="1" dirty="0">
                <a:latin typeface="Consolas" panose="020B0609020204030204" pitchFamily="49" charset="0"/>
              </a:rPr>
              <a:t>"</a:t>
            </a:r>
            <a:r>
              <a:rPr lang="en-US" sz="1400" b="1" dirty="0" err="1">
                <a:latin typeface="Consolas" panose="020B0609020204030204" pitchFamily="49" charset="0"/>
              </a:rPr>
              <a:t>Size:queue</a:t>
            </a:r>
            <a:r>
              <a:rPr lang="en-US" sz="1400" b="1" dirty="0">
                <a:latin typeface="Consolas" panose="020B0609020204030204" pitchFamily="49" charset="0"/>
              </a:rPr>
              <a:t>"</a:t>
            </a:r>
          </a:p>
          <a:p>
            <a:r>
              <a:rPr lang="en-US" sz="1400" b="1" dirty="0">
                <a:latin typeface="Consolas" panose="020B0609020204030204" pitchFamily="49" charset="0"/>
              </a:rPr>
              <a:t>"</a:t>
            </a:r>
            <a:r>
              <a:rPr lang="en-US" sz="1400" b="1" dirty="0" err="1">
                <a:latin typeface="Consolas" panose="020B0609020204030204" pitchFamily="49" charset="0"/>
              </a:rPr>
              <a:t>Size:train</a:t>
            </a:r>
            <a:r>
              <a:rPr lang="en-US" sz="1400" b="1" dirty="0">
                <a:latin typeface="Consolas" panose="020B0609020204030204" pitchFamily="49" charset="0"/>
              </a:rPr>
              <a:t>"</a:t>
            </a:r>
          </a:p>
          <a:p>
            <a:r>
              <a:rPr lang="en-US" sz="1400" b="1" dirty="0">
                <a:latin typeface="Consolas" panose="020B0609020204030204" pitchFamily="49" charset="0"/>
              </a:rPr>
              <a:t>"Find xx"</a:t>
            </a:r>
          </a:p>
          <a:p>
            <a:r>
              <a:rPr lang="en-US" sz="1400" b="1" dirty="0">
                <a:latin typeface="Consolas" panose="020B0609020204030204" pitchFamily="49" charset="0"/>
              </a:rPr>
              <a:t>"Queue"</a:t>
            </a:r>
          </a:p>
          <a:p>
            <a:r>
              <a:rPr lang="en-US" sz="1400" b="1" dirty="0">
                <a:latin typeface="Consolas" panose="020B0609020204030204" pitchFamily="49" charset="0"/>
              </a:rPr>
              <a:t>"Stack"</a:t>
            </a:r>
          </a:p>
          <a:p>
            <a:r>
              <a:rPr lang="en-US" sz="1400" b="1" dirty="0">
                <a:latin typeface="Consolas" panose="020B0609020204030204" pitchFamily="49" charset="0"/>
              </a:rPr>
              <a:t>"Train"</a:t>
            </a:r>
          </a:p>
        </p:txBody>
      </p:sp>
      <p:cxnSp>
        <p:nvCxnSpPr>
          <p:cNvPr id="27" name="Straight Arrow Connector 26"/>
          <p:cNvCxnSpPr>
            <a:cxnSpLocks/>
          </p:cNvCxnSpPr>
          <p:nvPr/>
        </p:nvCxnSpPr>
        <p:spPr>
          <a:xfrm>
            <a:off x="2833769" y="3124201"/>
            <a:ext cx="990600" cy="232575"/>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cxnSpLocks/>
          </p:cNvCxnSpPr>
          <p:nvPr/>
        </p:nvCxnSpPr>
        <p:spPr>
          <a:xfrm>
            <a:off x="2361329" y="3356776"/>
            <a:ext cx="1463040" cy="144451"/>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p:cNvCxnSpPr>
          <p:nvPr/>
        </p:nvCxnSpPr>
        <p:spPr>
          <a:xfrm>
            <a:off x="2361329" y="3562351"/>
            <a:ext cx="1463040" cy="95250"/>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cxnSpLocks/>
          </p:cNvCxnSpPr>
          <p:nvPr/>
        </p:nvCxnSpPr>
        <p:spPr>
          <a:xfrm>
            <a:off x="2895601" y="3810001"/>
            <a:ext cx="928769" cy="1"/>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2667001" y="3962402"/>
            <a:ext cx="1157369" cy="1"/>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cxnSpLocks/>
          </p:cNvCxnSpPr>
          <p:nvPr/>
        </p:nvCxnSpPr>
        <p:spPr>
          <a:xfrm flipV="1">
            <a:off x="2667001" y="4114800"/>
            <a:ext cx="1157369" cy="76200"/>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cxnSpLocks/>
          </p:cNvCxnSpPr>
          <p:nvPr/>
        </p:nvCxnSpPr>
        <p:spPr>
          <a:xfrm flipV="1">
            <a:off x="2590801" y="4267200"/>
            <a:ext cx="1233569" cy="152400"/>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cxnSpLocks/>
          </p:cNvCxnSpPr>
          <p:nvPr/>
        </p:nvCxnSpPr>
        <p:spPr>
          <a:xfrm flipV="1">
            <a:off x="2361329" y="4419600"/>
            <a:ext cx="1463040" cy="228600"/>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cxnSpLocks/>
            <a:endCxn id="18" idx="1"/>
          </p:cNvCxnSpPr>
          <p:nvPr/>
        </p:nvCxnSpPr>
        <p:spPr>
          <a:xfrm flipV="1">
            <a:off x="2361329" y="4571600"/>
            <a:ext cx="1463040" cy="229000"/>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cxnSpLocks/>
          </p:cNvCxnSpPr>
          <p:nvPr/>
        </p:nvCxnSpPr>
        <p:spPr>
          <a:xfrm flipV="1">
            <a:off x="2452769" y="4724401"/>
            <a:ext cx="1371600" cy="304801"/>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cxnSpLocks/>
          </p:cNvCxnSpPr>
          <p:nvPr/>
        </p:nvCxnSpPr>
        <p:spPr>
          <a:xfrm flipV="1">
            <a:off x="2452769" y="4876801"/>
            <a:ext cx="1371600" cy="381001"/>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cxnSpLocks/>
          </p:cNvCxnSpPr>
          <p:nvPr/>
        </p:nvCxnSpPr>
        <p:spPr>
          <a:xfrm flipV="1">
            <a:off x="2452769" y="5029201"/>
            <a:ext cx="1371600" cy="457200"/>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cxnSpLocks/>
          </p:cNvCxnSpPr>
          <p:nvPr/>
        </p:nvCxnSpPr>
        <p:spPr>
          <a:xfrm flipV="1">
            <a:off x="2133601" y="5181601"/>
            <a:ext cx="1690769" cy="533401"/>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297112" y="2297430"/>
            <a:ext cx="2436688" cy="369332"/>
          </a:xfrm>
          <a:prstGeom prst="rect">
            <a:avLst/>
          </a:prstGeom>
          <a:noFill/>
        </p:spPr>
        <p:txBody>
          <a:bodyPr wrap="square" rtlCol="0">
            <a:spAutoFit/>
          </a:bodyPr>
          <a:lstStyle/>
          <a:p>
            <a:r>
              <a:rPr lang="en-US" b="1" u="sng" dirty="0"/>
              <a:t>Input Commands</a:t>
            </a:r>
          </a:p>
        </p:txBody>
      </p:sp>
      <p:sp>
        <p:nvSpPr>
          <p:cNvPr id="40" name="TextBox 39"/>
          <p:cNvSpPr txBox="1"/>
          <p:nvPr/>
        </p:nvSpPr>
        <p:spPr>
          <a:xfrm>
            <a:off x="3824370" y="2297430"/>
            <a:ext cx="1538369" cy="369332"/>
          </a:xfrm>
          <a:prstGeom prst="rect">
            <a:avLst/>
          </a:prstGeom>
          <a:noFill/>
        </p:spPr>
        <p:txBody>
          <a:bodyPr wrap="square" rtlCol="0">
            <a:spAutoFit/>
          </a:bodyPr>
          <a:lstStyle/>
          <a:p>
            <a:r>
              <a:rPr lang="en-US" b="1" u="sng" dirty="0"/>
              <a:t>Station 235</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1" y="1295400"/>
            <a:ext cx="2224169" cy="1482200"/>
          </a:xfrm>
          <a:prstGeom prst="rect">
            <a:avLst/>
          </a:prstGeom>
        </p:spPr>
      </p:pic>
      <p:cxnSp>
        <p:nvCxnSpPr>
          <p:cNvPr id="61" name="Straight Arrow Connector 60">
            <a:extLst>
              <a:ext uri="{FF2B5EF4-FFF2-40B4-BE49-F238E27FC236}">
                <a16:creationId xmlns:a16="http://schemas.microsoft.com/office/drawing/2014/main" id="{7ECEE5A9-C2E1-495E-BF01-92DA96505931}"/>
              </a:ext>
            </a:extLst>
          </p:cNvPr>
          <p:cNvCxnSpPr>
            <a:cxnSpLocks/>
          </p:cNvCxnSpPr>
          <p:nvPr/>
        </p:nvCxnSpPr>
        <p:spPr>
          <a:xfrm flipV="1">
            <a:off x="1988385" y="5334001"/>
            <a:ext cx="1835985" cy="588617"/>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FE742372-56DB-4013-B6C6-DF5E343F0732}"/>
              </a:ext>
            </a:extLst>
          </p:cNvPr>
          <p:cNvCxnSpPr>
            <a:cxnSpLocks/>
          </p:cNvCxnSpPr>
          <p:nvPr/>
        </p:nvCxnSpPr>
        <p:spPr>
          <a:xfrm flipV="1">
            <a:off x="1921417" y="5507385"/>
            <a:ext cx="1902953" cy="594169"/>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0EAB92D9-9C41-4CCF-B0D4-0F71CC2C1E4C}"/>
              </a:ext>
            </a:extLst>
          </p:cNvPr>
          <p:cNvCxnSpPr>
            <a:cxnSpLocks/>
          </p:cNvCxnSpPr>
          <p:nvPr/>
        </p:nvCxnSpPr>
        <p:spPr>
          <a:xfrm flipV="1">
            <a:off x="1935785" y="5659785"/>
            <a:ext cx="1888584" cy="658958"/>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75AA7C32-7D0F-45DD-BA78-ED7DF42D09C0}"/>
              </a:ext>
            </a:extLst>
          </p:cNvPr>
          <p:cNvSpPr txBox="1"/>
          <p:nvPr/>
        </p:nvSpPr>
        <p:spPr>
          <a:xfrm>
            <a:off x="1225949" y="6532214"/>
            <a:ext cx="3733800" cy="307777"/>
          </a:xfrm>
          <a:prstGeom prst="rect">
            <a:avLst/>
          </a:prstGeom>
          <a:noFill/>
        </p:spPr>
        <p:txBody>
          <a:bodyPr wrap="square" rtlCol="0">
            <a:spAutoFit/>
          </a:bodyPr>
          <a:lstStyle/>
          <a:p>
            <a:r>
              <a:rPr lang="en-US" sz="1400" b="1" dirty="0">
                <a:latin typeface="Comic Sans MS" panose="030F0702030302020204" pitchFamily="66" charset="0"/>
              </a:rPr>
              <a:t>typedef struct Car </a:t>
            </a:r>
            <a:r>
              <a:rPr lang="en-US" sz="1400" b="1" dirty="0" err="1">
                <a:latin typeface="Comic Sans MS" panose="030F0702030302020204" pitchFamily="66" charset="0"/>
              </a:rPr>
              <a:t>car_t</a:t>
            </a:r>
            <a:r>
              <a:rPr lang="en-US" sz="1400" b="1" dirty="0">
                <a:latin typeface="Comic Sans MS" panose="030F0702030302020204" pitchFamily="66" charset="0"/>
              </a:rPr>
              <a:t>;</a:t>
            </a:r>
          </a:p>
        </p:txBody>
      </p:sp>
      <p:sp>
        <p:nvSpPr>
          <p:cNvPr id="3" name="Footer Placeholder 2">
            <a:extLst>
              <a:ext uri="{FF2B5EF4-FFF2-40B4-BE49-F238E27FC236}">
                <a16:creationId xmlns:a16="http://schemas.microsoft.com/office/drawing/2014/main" id="{29FF9591-9EE6-404D-836C-D70B281F65A8}"/>
              </a:ext>
            </a:extLst>
          </p:cNvPr>
          <p:cNvSpPr>
            <a:spLocks noGrp="1"/>
          </p:cNvSpPr>
          <p:nvPr>
            <p:ph type="ftr" sz="quarter" idx="11"/>
          </p:nvPr>
        </p:nvSpPr>
        <p:spPr/>
        <p:txBody>
          <a:bodyPr/>
          <a:lstStyle/>
          <a:p>
            <a:pPr>
              <a:defRPr/>
            </a:pPr>
            <a:r>
              <a:rPr lang="en-US"/>
              <a:t>Recursion (24)</a:t>
            </a:r>
            <a:endParaRPr lang="en-US" dirty="0"/>
          </a:p>
        </p:txBody>
      </p:sp>
      <p:sp>
        <p:nvSpPr>
          <p:cNvPr id="4" name="Slide Number Placeholder 3">
            <a:extLst>
              <a:ext uri="{FF2B5EF4-FFF2-40B4-BE49-F238E27FC236}">
                <a16:creationId xmlns:a16="http://schemas.microsoft.com/office/drawing/2014/main" id="{59D9D49B-E61C-491F-9A03-20AC2C55894A}"/>
              </a:ext>
            </a:extLst>
          </p:cNvPr>
          <p:cNvSpPr>
            <a:spLocks noGrp="1"/>
          </p:cNvSpPr>
          <p:nvPr>
            <p:ph type="sldNum" sz="quarter" idx="12"/>
          </p:nvPr>
        </p:nvSpPr>
        <p:spPr/>
        <p:txBody>
          <a:bodyPr/>
          <a:lstStyle/>
          <a:p>
            <a:pPr>
              <a:defRPr/>
            </a:pPr>
            <a:fld id="{F59D9B86-AB8B-404F-8D86-C97B35C4C67E}" type="slidenum">
              <a:rPr lang="en-US" smtClean="0"/>
              <a:pPr>
                <a:defRPr/>
              </a:pPr>
              <a:t>15</a:t>
            </a:fld>
            <a:endParaRPr lang="en-US" dirty="0"/>
          </a:p>
        </p:txBody>
      </p:sp>
    </p:spTree>
    <p:extLst>
      <p:ext uri="{BB962C8B-B14F-4D97-AF65-F5344CB8AC3E}">
        <p14:creationId xmlns:p14="http://schemas.microsoft.com/office/powerpoint/2010/main" val="184628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par>
                                <p:cTn id="27" presetID="10"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par>
                                <p:cTn id="30" presetID="10" presetClass="entr" presetSubtype="0"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par>
                                <p:cTn id="33" presetID="10"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par>
                                <p:cTn id="36" presetID="10" presetClass="entr" presetSubtype="0"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par>
                                <p:cTn id="39" presetID="10"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500"/>
                                        <p:tgtEl>
                                          <p:spTgt spid="35"/>
                                        </p:tgtEl>
                                      </p:cBhvr>
                                    </p:animEffect>
                                  </p:childTnLst>
                                </p:cTn>
                              </p:par>
                              <p:par>
                                <p:cTn id="42" presetID="10" presetClass="entr" presetSubtype="0" fill="hold"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par>
                                <p:cTn id="45" presetID="10"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par>
                                <p:cTn id="48" presetID="10" presetClass="entr" presetSubtype="0" fill="hold"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childTnLst>
                                </p:cTn>
                              </p:par>
                              <p:par>
                                <p:cTn id="51" presetID="10" presetClass="entr" presetSubtype="0"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500"/>
                                        <p:tgtEl>
                                          <p:spTgt spid="3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500"/>
                                        <p:tgtEl>
                                          <p:spTgt spid="5"/>
                                        </p:tgtEl>
                                      </p:cBhvr>
                                    </p:animEffect>
                                  </p:childTnLst>
                                </p:cTn>
                              </p:par>
                              <p:par>
                                <p:cTn id="64" presetID="10" presetClass="entr" presetSubtype="0" fill="hold" nodeType="with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fade">
                                      <p:cBhvr>
                                        <p:cTn id="66" dur="500"/>
                                        <p:tgtEl>
                                          <p:spTgt spid="61"/>
                                        </p:tgtEl>
                                      </p:cBhvr>
                                    </p:animEffect>
                                  </p:childTnLst>
                                </p:cTn>
                              </p:par>
                              <p:par>
                                <p:cTn id="67" presetID="10" presetClass="entr" presetSubtype="0" fill="hold" nodeType="withEffect">
                                  <p:stCondLst>
                                    <p:cond delay="0"/>
                                  </p:stCondLst>
                                  <p:childTnLst>
                                    <p:set>
                                      <p:cBhvr>
                                        <p:cTn id="68" dur="1" fill="hold">
                                          <p:stCondLst>
                                            <p:cond delay="0"/>
                                          </p:stCondLst>
                                        </p:cTn>
                                        <p:tgtEl>
                                          <p:spTgt spid="63"/>
                                        </p:tgtEl>
                                        <p:attrNameLst>
                                          <p:attrName>style.visibility</p:attrName>
                                        </p:attrNameLst>
                                      </p:cBhvr>
                                      <p:to>
                                        <p:strVal val="visible"/>
                                      </p:to>
                                    </p:set>
                                    <p:animEffect transition="in" filter="fade">
                                      <p:cBhvr>
                                        <p:cTn id="69" dur="500"/>
                                        <p:tgtEl>
                                          <p:spTgt spid="63"/>
                                        </p:tgtEl>
                                      </p:cBhvr>
                                    </p:animEffect>
                                  </p:childTnLst>
                                </p:cTn>
                              </p:par>
                              <p:par>
                                <p:cTn id="70" presetID="10" presetClass="entr" presetSubtype="0" fill="hold" nodeType="withEffect">
                                  <p:stCondLst>
                                    <p:cond delay="0"/>
                                  </p:stCondLst>
                                  <p:childTnLst>
                                    <p:set>
                                      <p:cBhvr>
                                        <p:cTn id="71" dur="1" fill="hold">
                                          <p:stCondLst>
                                            <p:cond delay="0"/>
                                          </p:stCondLst>
                                        </p:cTn>
                                        <p:tgtEl>
                                          <p:spTgt spid="65"/>
                                        </p:tgtEl>
                                        <p:attrNameLst>
                                          <p:attrName>style.visibility</p:attrName>
                                        </p:attrNameLst>
                                      </p:cBhvr>
                                      <p:to>
                                        <p:strVal val="visible"/>
                                      </p:to>
                                    </p:set>
                                    <p:animEffect transition="in" filter="fade">
                                      <p:cBhvr>
                                        <p:cTn id="7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L06 – Railroad Wrapper Classes</a:t>
            </a:r>
          </a:p>
        </p:txBody>
      </p:sp>
      <p:sp>
        <p:nvSpPr>
          <p:cNvPr id="3" name="Footer Placeholder 2"/>
          <p:cNvSpPr>
            <a:spLocks noGrp="1"/>
          </p:cNvSpPr>
          <p:nvPr>
            <p:ph type="ftr" sz="quarter" idx="11"/>
          </p:nvPr>
        </p:nvSpPr>
        <p:spPr/>
        <p:txBody>
          <a:bodyPr/>
          <a:lstStyle/>
          <a:p>
            <a:pPr>
              <a:defRPr/>
            </a:pPr>
            <a:r>
              <a:rPr lang="en-US"/>
              <a:t>Recursion (24)</a:t>
            </a:r>
            <a:endParaRPr lang="en-US" dirty="0"/>
          </a:p>
        </p:txBody>
      </p:sp>
      <p:sp>
        <p:nvSpPr>
          <p:cNvPr id="4" name="Slide Number Placeholder 3"/>
          <p:cNvSpPr>
            <a:spLocks noGrp="1"/>
          </p:cNvSpPr>
          <p:nvPr>
            <p:ph type="sldNum" sz="quarter" idx="12"/>
          </p:nvPr>
        </p:nvSpPr>
        <p:spPr/>
        <p:txBody>
          <a:bodyPr/>
          <a:lstStyle/>
          <a:p>
            <a:pPr>
              <a:defRPr/>
            </a:pPr>
            <a:fld id="{F59D9B86-AB8B-404F-8D86-C97B35C4C67E}" type="slidenum">
              <a:rPr lang="en-US" smtClean="0"/>
              <a:pPr>
                <a:defRPr/>
              </a:pPr>
              <a:t>16</a:t>
            </a:fld>
            <a:endParaRPr lang="en-US" dirty="0"/>
          </a:p>
        </p:txBody>
      </p:sp>
      <p:grpSp>
        <p:nvGrpSpPr>
          <p:cNvPr id="16" name="Group 15"/>
          <p:cNvGrpSpPr/>
          <p:nvPr/>
        </p:nvGrpSpPr>
        <p:grpSpPr>
          <a:xfrm>
            <a:off x="3737284" y="3341915"/>
            <a:ext cx="6019800" cy="3200399"/>
            <a:chOff x="5257800" y="1896354"/>
            <a:chExt cx="5967784" cy="6447597"/>
          </a:xfrm>
        </p:grpSpPr>
        <p:sp>
          <p:nvSpPr>
            <p:cNvPr id="17" name="Rectangle 16"/>
            <p:cNvSpPr/>
            <p:nvPr/>
          </p:nvSpPr>
          <p:spPr>
            <a:xfrm>
              <a:off x="5257800" y="1896354"/>
              <a:ext cx="5967784" cy="3054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Station&lt;T&gt;</a:t>
              </a:r>
              <a:endParaRPr lang="en-US" sz="1200" b="1" i="1" dirty="0">
                <a:solidFill>
                  <a:schemeClr val="tx1"/>
                </a:solidFill>
              </a:endParaRPr>
            </a:p>
          </p:txBody>
        </p:sp>
        <p:sp>
          <p:nvSpPr>
            <p:cNvPr id="18" name="Rectangle 17"/>
            <p:cNvSpPr/>
            <p:nvPr/>
          </p:nvSpPr>
          <p:spPr>
            <a:xfrm>
              <a:off x="5257800" y="2201767"/>
              <a:ext cx="5967784" cy="614218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latin typeface="Consolas" panose="020B0609020204030204" pitchFamily="49" charset="0"/>
                  <a:cs typeface="Consolas" panose="020B0609020204030204" pitchFamily="49" charset="0"/>
                </a:rPr>
                <a:t>string addCar(const T&amp;);</a:t>
              </a:r>
            </a:p>
            <a:p>
              <a:r>
                <a:rPr lang="en-US" sz="1000" b="1" dirty="0">
                  <a:solidFill>
                    <a:schemeClr val="tx1"/>
                  </a:solidFill>
                  <a:latin typeface="Consolas" panose="020B0609020204030204" pitchFamily="49" charset="0"/>
                  <a:cs typeface="Consolas" panose="020B0609020204030204" pitchFamily="49" charset="0"/>
                </a:rPr>
                <a:t>string addStack();</a:t>
              </a:r>
            </a:p>
            <a:p>
              <a:r>
                <a:rPr lang="en-US" sz="1000" b="1" dirty="0">
                  <a:solidFill>
                    <a:schemeClr val="tx1"/>
                  </a:solidFill>
                  <a:latin typeface="Consolas" panose="020B0609020204030204" pitchFamily="49" charset="0"/>
                  <a:cs typeface="Consolas" panose="020B0609020204030204" pitchFamily="49" charset="0"/>
                </a:rPr>
                <a:t>string addQueue();</a:t>
              </a:r>
            </a:p>
            <a:p>
              <a:r>
                <a:rPr lang="en-US" sz="1000" b="1" dirty="0">
                  <a:solidFill>
                    <a:schemeClr val="tx1"/>
                  </a:solidFill>
                  <a:latin typeface="Consolas" panose="020B0609020204030204" pitchFamily="49" charset="0"/>
                  <a:cs typeface="Consolas" panose="020B0609020204030204" pitchFamily="49" charset="0"/>
                </a:rPr>
                <a:t>string removeCar();</a:t>
              </a:r>
            </a:p>
            <a:p>
              <a:r>
                <a:rPr lang="en-US" sz="1000" b="1" dirty="0">
                  <a:solidFill>
                    <a:schemeClr val="tx1"/>
                  </a:solidFill>
                  <a:latin typeface="Consolas" panose="020B0609020204030204" pitchFamily="49" charset="0"/>
                  <a:cs typeface="Consolas" panose="020B0609020204030204" pitchFamily="49" charset="0"/>
                </a:rPr>
                <a:t>string removeStack();</a:t>
              </a:r>
            </a:p>
            <a:p>
              <a:r>
                <a:rPr lang="en-US" sz="1000" b="1" dirty="0">
                  <a:solidFill>
                    <a:schemeClr val="tx1"/>
                  </a:solidFill>
                  <a:latin typeface="Consolas" panose="020B0609020204030204" pitchFamily="49" charset="0"/>
                  <a:cs typeface="Consolas" panose="020B0609020204030204" pitchFamily="49" charset="0"/>
                </a:rPr>
                <a:t>string removeQueue();</a:t>
              </a:r>
            </a:p>
            <a:p>
              <a:r>
                <a:rPr lang="en-US" sz="1000" b="1" dirty="0">
                  <a:solidFill>
                    <a:schemeClr val="tx1"/>
                  </a:solidFill>
                  <a:latin typeface="Consolas" panose="020B0609020204030204" pitchFamily="49" charset="0"/>
                  <a:cs typeface="Consolas" panose="020B0609020204030204" pitchFamily="49" charset="0"/>
                </a:rPr>
                <a:t>string topCar();</a:t>
              </a:r>
            </a:p>
            <a:p>
              <a:r>
                <a:rPr lang="en-US" sz="1000" b="1" dirty="0">
                  <a:solidFill>
                    <a:schemeClr val="tx1"/>
                  </a:solidFill>
                  <a:latin typeface="Consolas" panose="020B0609020204030204" pitchFamily="49" charset="0"/>
                  <a:cs typeface="Consolas" panose="020B0609020204030204" pitchFamily="49" charset="0"/>
                </a:rPr>
                <a:t>string topStack();</a:t>
              </a:r>
            </a:p>
            <a:p>
              <a:r>
                <a:rPr lang="en-US" sz="1000" b="1" dirty="0">
                  <a:solidFill>
                    <a:schemeClr val="tx1"/>
                  </a:solidFill>
                  <a:latin typeface="Consolas" panose="020B0609020204030204" pitchFamily="49" charset="0"/>
                  <a:cs typeface="Consolas" panose="020B0609020204030204" pitchFamily="49" charset="0"/>
                </a:rPr>
                <a:t>string topQueue();</a:t>
              </a:r>
            </a:p>
            <a:p>
              <a:r>
                <a:rPr lang="en-US" sz="1000" b="1" dirty="0">
                  <a:solidFill>
                    <a:schemeClr val="tx1"/>
                  </a:solidFill>
                  <a:latin typeface="Consolas" panose="020B0609020204030204" pitchFamily="49" charset="0"/>
                  <a:cs typeface="Consolas" panose="020B0609020204030204" pitchFamily="49" charset="0"/>
                </a:rPr>
                <a:t>string sizeStack();</a:t>
              </a:r>
            </a:p>
            <a:p>
              <a:r>
                <a:rPr lang="en-US" sz="1000" b="1" dirty="0">
                  <a:solidFill>
                    <a:schemeClr val="tx1"/>
                  </a:solidFill>
                  <a:latin typeface="Consolas" panose="020B0609020204030204" pitchFamily="49" charset="0"/>
                  <a:cs typeface="Consolas" panose="020B0609020204030204" pitchFamily="49" charset="0"/>
                </a:rPr>
                <a:t>string sizeQueue();</a:t>
              </a:r>
            </a:p>
            <a:p>
              <a:r>
                <a:rPr lang="en-US" sz="1000" b="1" dirty="0">
                  <a:solidFill>
                    <a:schemeClr val="tx1"/>
                  </a:solidFill>
                  <a:latin typeface="Consolas" panose="020B0609020204030204" pitchFamily="49" charset="0"/>
                  <a:cs typeface="Consolas" panose="020B0609020204030204" pitchFamily="49" charset="0"/>
                </a:rPr>
                <a:t>string find(T);</a:t>
              </a:r>
            </a:p>
            <a:p>
              <a:r>
                <a:rPr lang="en-US" sz="1000" b="1" dirty="0">
                  <a:solidFill>
                    <a:schemeClr val="tx1"/>
                  </a:solidFill>
                  <a:latin typeface="Consolas" panose="020B0609020204030204" pitchFamily="49" charset="0"/>
                  <a:cs typeface="Consolas" panose="020B0609020204030204" pitchFamily="49" charset="0"/>
                </a:rPr>
                <a:t>string toString() const;</a:t>
              </a:r>
            </a:p>
          </p:txBody>
        </p:sp>
      </p:grpSp>
      <p:grpSp>
        <p:nvGrpSpPr>
          <p:cNvPr id="19" name="Group 18"/>
          <p:cNvGrpSpPr/>
          <p:nvPr/>
        </p:nvGrpSpPr>
        <p:grpSpPr>
          <a:xfrm>
            <a:off x="5566084" y="3646715"/>
            <a:ext cx="3953168" cy="2819400"/>
            <a:chOff x="5257800" y="1720836"/>
            <a:chExt cx="4343400" cy="3894665"/>
          </a:xfrm>
        </p:grpSpPr>
        <p:sp>
          <p:nvSpPr>
            <p:cNvPr id="20" name="Rectangle 19"/>
            <p:cNvSpPr/>
            <p:nvPr/>
          </p:nvSpPr>
          <p:spPr>
            <a:xfrm>
              <a:off x="5257800" y="1720836"/>
              <a:ext cx="4343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Vector&lt;T&gt;, Queue&lt;T&gt;, Stack&lt;T&gt;</a:t>
              </a:r>
              <a:endParaRPr lang="en-US" sz="1200" b="1" i="1" dirty="0">
                <a:solidFill>
                  <a:schemeClr val="tx1"/>
                </a:solidFill>
              </a:endParaRPr>
            </a:p>
          </p:txBody>
        </p:sp>
        <p:sp>
          <p:nvSpPr>
            <p:cNvPr id="21" name="Rectangle 20"/>
            <p:cNvSpPr/>
            <p:nvPr/>
          </p:nvSpPr>
          <p:spPr>
            <a:xfrm>
              <a:off x="5257800" y="2025636"/>
              <a:ext cx="4343400" cy="358986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latin typeface="Consolas" panose="020B0609020204030204" pitchFamily="49" charset="0"/>
                  <a:cs typeface="Consolas" panose="020B0609020204030204" pitchFamily="49" charset="0"/>
                </a:rPr>
                <a:t>string push(const T&amp;);</a:t>
              </a:r>
            </a:p>
            <a:p>
              <a:r>
                <a:rPr lang="en-US" sz="1000" b="1" dirty="0">
                  <a:solidFill>
                    <a:schemeClr val="tx1"/>
                  </a:solidFill>
                  <a:latin typeface="Consolas" panose="020B0609020204030204" pitchFamily="49" charset="0"/>
                  <a:cs typeface="Consolas" panose="020B0609020204030204" pitchFamily="49" charset="0"/>
                </a:rPr>
                <a:t>void pop();</a:t>
              </a:r>
            </a:p>
            <a:p>
              <a:r>
                <a:rPr lang="en-US" sz="1000" b="1" dirty="0">
                  <a:solidFill>
                    <a:schemeClr val="tx1"/>
                  </a:solidFill>
                  <a:latin typeface="Consolas" panose="020B0609020204030204" pitchFamily="49" charset="0"/>
                  <a:cs typeface="Consolas" panose="020B0609020204030204" pitchFamily="49" charset="0"/>
                </a:rPr>
                <a:t>void top();</a:t>
              </a:r>
            </a:p>
            <a:p>
              <a:r>
                <a:rPr lang="en-US" sz="1000" b="1" dirty="0">
                  <a:solidFill>
                    <a:schemeClr val="tx1"/>
                  </a:solidFill>
                  <a:latin typeface="Consolas" panose="020B0609020204030204" pitchFamily="49" charset="0"/>
                  <a:cs typeface="Consolas" panose="020B0609020204030204" pitchFamily="49" charset="0"/>
                </a:rPr>
                <a:t>size_t size();</a:t>
              </a:r>
            </a:p>
            <a:p>
              <a:r>
                <a:rPr lang="en-US" sz="1000" b="1" dirty="0">
                  <a:solidFill>
                    <a:schemeClr val="tx1"/>
                  </a:solidFill>
                  <a:latin typeface="Consolas" panose="020B0609020204030204" pitchFamily="49" charset="0"/>
                  <a:cs typeface="Consolas" panose="020B0609020204030204" pitchFamily="49" charset="0"/>
                </a:rPr>
                <a:t>T&amp; at(size_t);</a:t>
              </a:r>
            </a:p>
            <a:p>
              <a:r>
                <a:rPr lang="en-US" sz="1000" b="1" dirty="0">
                  <a:solidFill>
                    <a:schemeClr val="tx1"/>
                  </a:solidFill>
                  <a:latin typeface="Consolas" panose="020B0609020204030204" pitchFamily="49" charset="0"/>
                  <a:cs typeface="Consolas" panose="020B0609020204030204" pitchFamily="49" charset="0"/>
                </a:rPr>
                <a:t>string toString() const;</a:t>
              </a:r>
            </a:p>
          </p:txBody>
        </p:sp>
      </p:grpSp>
      <p:grpSp>
        <p:nvGrpSpPr>
          <p:cNvPr id="5" name="Group 4"/>
          <p:cNvGrpSpPr/>
          <p:nvPr/>
        </p:nvGrpSpPr>
        <p:grpSpPr>
          <a:xfrm>
            <a:off x="7380996" y="4008665"/>
            <a:ext cx="2071288" cy="2390119"/>
            <a:chOff x="6553681" y="2876550"/>
            <a:chExt cx="2071288" cy="2390119"/>
          </a:xfrm>
        </p:grpSpPr>
        <p:grpSp>
          <p:nvGrpSpPr>
            <p:cNvPr id="22" name="Group 21"/>
            <p:cNvGrpSpPr/>
            <p:nvPr/>
          </p:nvGrpSpPr>
          <p:grpSpPr>
            <a:xfrm>
              <a:off x="6553681" y="3352800"/>
              <a:ext cx="2071288" cy="1913869"/>
              <a:chOff x="5257800" y="3474263"/>
              <a:chExt cx="2862378" cy="1929028"/>
            </a:xfrm>
          </p:grpSpPr>
          <p:sp>
            <p:nvSpPr>
              <p:cNvPr id="23" name="Rectangle 22"/>
              <p:cNvSpPr/>
              <p:nvPr/>
            </p:nvSpPr>
            <p:spPr>
              <a:xfrm>
                <a:off x="5257800" y="3474263"/>
                <a:ext cx="2862378"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Deque&lt;T&gt;</a:t>
                </a:r>
                <a:endParaRPr lang="en-US" sz="1200" b="1" i="1" dirty="0">
                  <a:solidFill>
                    <a:schemeClr val="tx1"/>
                  </a:solidFill>
                </a:endParaRPr>
              </a:p>
            </p:txBody>
          </p:sp>
          <p:sp>
            <p:nvSpPr>
              <p:cNvPr id="24" name="Rectangle 23"/>
              <p:cNvSpPr/>
              <p:nvPr/>
            </p:nvSpPr>
            <p:spPr>
              <a:xfrm>
                <a:off x="5257800" y="3772308"/>
                <a:ext cx="2862378" cy="163098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latin typeface="Consolas" panose="020B0609020204030204" pitchFamily="49" charset="0"/>
                    <a:cs typeface="Consolas" panose="020B0609020204030204" pitchFamily="49" charset="0"/>
                  </a:rPr>
                  <a:t>void push_front(const T&amp;); </a:t>
                </a:r>
              </a:p>
              <a:p>
                <a:r>
                  <a:rPr lang="en-US" sz="1000" b="1" dirty="0">
                    <a:solidFill>
                      <a:schemeClr val="tx1"/>
                    </a:solidFill>
                    <a:latin typeface="Consolas" panose="020B0609020204030204" pitchFamily="49" charset="0"/>
                    <a:cs typeface="Consolas" panose="020B0609020204030204" pitchFamily="49" charset="0"/>
                  </a:rPr>
                  <a:t>void push_back(const T&amp;);</a:t>
                </a:r>
              </a:p>
              <a:p>
                <a:r>
                  <a:rPr lang="en-US" sz="1000" b="1" dirty="0">
                    <a:solidFill>
                      <a:schemeClr val="tx1"/>
                    </a:solidFill>
                    <a:latin typeface="Consolas" panose="020B0609020204030204" pitchFamily="49" charset="0"/>
                    <a:cs typeface="Consolas" panose="020B0609020204030204" pitchFamily="49" charset="0"/>
                  </a:rPr>
                  <a:t>void pop_front();</a:t>
                </a:r>
              </a:p>
              <a:p>
                <a:r>
                  <a:rPr lang="en-US" sz="1000" b="1" dirty="0">
                    <a:solidFill>
                      <a:schemeClr val="tx1"/>
                    </a:solidFill>
                    <a:latin typeface="Consolas" panose="020B0609020204030204" pitchFamily="49" charset="0"/>
                    <a:cs typeface="Consolas" panose="020B0609020204030204" pitchFamily="49" charset="0"/>
                  </a:rPr>
                  <a:t>void pop_back();</a:t>
                </a:r>
              </a:p>
              <a:p>
                <a:r>
                  <a:rPr lang="en-US" sz="1000" b="1" dirty="0">
                    <a:solidFill>
                      <a:schemeClr val="tx1"/>
                    </a:solidFill>
                    <a:latin typeface="Consolas" panose="020B0609020204030204" pitchFamily="49" charset="0"/>
                    <a:cs typeface="Consolas" panose="020B0609020204030204" pitchFamily="49" charset="0"/>
                  </a:rPr>
                  <a:t>T&amp; front();</a:t>
                </a:r>
              </a:p>
              <a:p>
                <a:r>
                  <a:rPr lang="en-US" sz="1000" b="1" dirty="0">
                    <a:solidFill>
                      <a:schemeClr val="tx1"/>
                    </a:solidFill>
                    <a:latin typeface="Consolas" panose="020B0609020204030204" pitchFamily="49" charset="0"/>
                    <a:cs typeface="Consolas" panose="020B0609020204030204" pitchFamily="49" charset="0"/>
                  </a:rPr>
                  <a:t>T&amp; back();</a:t>
                </a:r>
              </a:p>
              <a:p>
                <a:r>
                  <a:rPr lang="en-US" sz="1000" b="1" dirty="0">
                    <a:solidFill>
                      <a:schemeClr val="tx1"/>
                    </a:solidFill>
                    <a:latin typeface="Consolas" panose="020B0609020204030204" pitchFamily="49" charset="0"/>
                    <a:cs typeface="Consolas" panose="020B0609020204030204" pitchFamily="49" charset="0"/>
                  </a:rPr>
                  <a:t>size_t size();</a:t>
                </a:r>
              </a:p>
              <a:p>
                <a:r>
                  <a:rPr lang="en-US" sz="1000" b="1" dirty="0">
                    <a:solidFill>
                      <a:schemeClr val="tx1"/>
                    </a:solidFill>
                    <a:latin typeface="Consolas" panose="020B0609020204030204" pitchFamily="49" charset="0"/>
                    <a:cs typeface="Consolas" panose="020B0609020204030204" pitchFamily="49" charset="0"/>
                  </a:rPr>
                  <a:t>bool empty() const;</a:t>
                </a:r>
              </a:p>
              <a:p>
                <a:r>
                  <a:rPr lang="en-US" sz="1000" b="1" dirty="0">
                    <a:solidFill>
                      <a:schemeClr val="tx1"/>
                    </a:solidFill>
                    <a:latin typeface="Consolas" panose="020B0609020204030204" pitchFamily="49" charset="0"/>
                    <a:cs typeface="Consolas" panose="020B0609020204030204" pitchFamily="49" charset="0"/>
                  </a:rPr>
                  <a:t>T&amp; at(size_t);</a:t>
                </a:r>
              </a:p>
              <a:p>
                <a:r>
                  <a:rPr lang="en-US" sz="1000" b="1" dirty="0">
                    <a:solidFill>
                      <a:schemeClr val="tx1"/>
                    </a:solidFill>
                    <a:latin typeface="Consolas" panose="020B0609020204030204" pitchFamily="49" charset="0"/>
                    <a:cs typeface="Consolas" panose="020B0609020204030204" pitchFamily="49" charset="0"/>
                  </a:rPr>
                  <a:t>string toString() const;</a:t>
                </a:r>
              </a:p>
            </p:txBody>
          </p:sp>
        </p:grpSp>
        <p:sp>
          <p:nvSpPr>
            <p:cNvPr id="25" name="Rectangle 24"/>
            <p:cNvSpPr/>
            <p:nvPr/>
          </p:nvSpPr>
          <p:spPr>
            <a:xfrm>
              <a:off x="6553681" y="2876550"/>
              <a:ext cx="2071288" cy="4754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&lt;&lt;interface&gt;&gt;</a:t>
              </a:r>
            </a:p>
            <a:p>
              <a:pPr algn="ctr"/>
              <a:r>
                <a:rPr lang="en-US" sz="1200" b="1" i="1" dirty="0">
                  <a:solidFill>
                    <a:schemeClr val="tx1"/>
                  </a:solidFill>
                </a:rPr>
                <a:t>DequeInterface&lt;T&gt;</a:t>
              </a:r>
            </a:p>
          </p:txBody>
        </p:sp>
      </p:grpSp>
      <p:sp>
        <p:nvSpPr>
          <p:cNvPr id="26" name="TextBox 25"/>
          <p:cNvSpPr txBox="1"/>
          <p:nvPr/>
        </p:nvSpPr>
        <p:spPr>
          <a:xfrm>
            <a:off x="1055915" y="3573014"/>
            <a:ext cx="1846594" cy="2893100"/>
          </a:xfrm>
          <a:prstGeom prst="rect">
            <a:avLst/>
          </a:prstGeom>
          <a:noFill/>
        </p:spPr>
        <p:txBody>
          <a:bodyPr wrap="square" rtlCol="0">
            <a:spAutoFit/>
          </a:bodyPr>
          <a:lstStyle/>
          <a:p>
            <a:r>
              <a:rPr lang="en-US" sz="1400" b="1" dirty="0">
                <a:latin typeface="Consolas" panose="020B0609020204030204" pitchFamily="49" charset="0"/>
              </a:rPr>
              <a:t>"Add:station xx"</a:t>
            </a:r>
          </a:p>
          <a:p>
            <a:r>
              <a:rPr lang="en-US" sz="1400" b="1" dirty="0">
                <a:latin typeface="Consolas" panose="020B0609020204030204" pitchFamily="49" charset="0"/>
              </a:rPr>
              <a:t>"Add:stack"</a:t>
            </a:r>
          </a:p>
          <a:p>
            <a:r>
              <a:rPr lang="en-US" sz="1400" b="1" dirty="0">
                <a:latin typeface="Consolas" panose="020B0609020204030204" pitchFamily="49" charset="0"/>
              </a:rPr>
              <a:t>"Add:queue"</a:t>
            </a:r>
          </a:p>
          <a:p>
            <a:r>
              <a:rPr lang="en-US" sz="1400" b="1" dirty="0">
                <a:latin typeface="Consolas" panose="020B0609020204030204" pitchFamily="49" charset="0"/>
              </a:rPr>
              <a:t>"Remove:station"</a:t>
            </a:r>
          </a:p>
          <a:p>
            <a:r>
              <a:rPr lang="en-US" sz="1400" b="1" dirty="0">
                <a:latin typeface="Consolas" panose="020B0609020204030204" pitchFamily="49" charset="0"/>
              </a:rPr>
              <a:t>"Remove:stack"</a:t>
            </a:r>
          </a:p>
          <a:p>
            <a:r>
              <a:rPr lang="en-US" sz="1400" b="1" dirty="0">
                <a:latin typeface="Consolas" panose="020B0609020204030204" pitchFamily="49" charset="0"/>
              </a:rPr>
              <a:t>"Remove:queue"</a:t>
            </a:r>
          </a:p>
          <a:p>
            <a:r>
              <a:rPr lang="en-US" sz="1400" b="1" dirty="0">
                <a:latin typeface="Consolas" panose="020B0609020204030204" pitchFamily="49" charset="0"/>
              </a:rPr>
              <a:t>"Top:station"</a:t>
            </a:r>
          </a:p>
          <a:p>
            <a:r>
              <a:rPr lang="en-US" sz="1400" b="1" dirty="0">
                <a:latin typeface="Consolas" panose="020B0609020204030204" pitchFamily="49" charset="0"/>
              </a:rPr>
              <a:t>"Top:stack"</a:t>
            </a:r>
          </a:p>
          <a:p>
            <a:r>
              <a:rPr lang="en-US" sz="1400" b="1" dirty="0">
                <a:latin typeface="Consolas" panose="020B0609020204030204" pitchFamily="49" charset="0"/>
              </a:rPr>
              <a:t>"Top:queue"</a:t>
            </a:r>
          </a:p>
          <a:p>
            <a:r>
              <a:rPr lang="en-US" sz="1400" b="1" dirty="0">
                <a:latin typeface="Consolas" panose="020B0609020204030204" pitchFamily="49" charset="0"/>
              </a:rPr>
              <a:t>"Size:stack"</a:t>
            </a:r>
          </a:p>
          <a:p>
            <a:r>
              <a:rPr lang="en-US" sz="1400" b="1" dirty="0">
                <a:latin typeface="Consolas" panose="020B0609020204030204" pitchFamily="49" charset="0"/>
              </a:rPr>
              <a:t>"Size:queue"</a:t>
            </a:r>
          </a:p>
          <a:p>
            <a:r>
              <a:rPr lang="en-US" sz="1400" b="1" dirty="0">
                <a:latin typeface="Consolas" panose="020B0609020204030204" pitchFamily="49" charset="0"/>
              </a:rPr>
              <a:t>"Find: xx"</a:t>
            </a:r>
          </a:p>
          <a:p>
            <a:r>
              <a:rPr lang="en-US" sz="1400" b="1" dirty="0">
                <a:latin typeface="Consolas" panose="020B0609020204030204" pitchFamily="49" charset="0"/>
              </a:rPr>
              <a:t>"Train:"</a:t>
            </a:r>
          </a:p>
        </p:txBody>
      </p:sp>
      <p:cxnSp>
        <p:nvCxnSpPr>
          <p:cNvPr id="27" name="Straight Arrow Connector 26"/>
          <p:cNvCxnSpPr/>
          <p:nvPr/>
        </p:nvCxnSpPr>
        <p:spPr>
          <a:xfrm>
            <a:off x="2746684" y="3757040"/>
            <a:ext cx="990600" cy="346875"/>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89484" y="3947538"/>
            <a:ext cx="1447800" cy="298832"/>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274244" y="4163222"/>
            <a:ext cx="1463040" cy="245492"/>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746684" y="4408714"/>
            <a:ext cx="990600" cy="152400"/>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518084" y="4587536"/>
            <a:ext cx="1219200" cy="125979"/>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537134" y="4787320"/>
            <a:ext cx="1200150" cy="78595"/>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487604" y="5016715"/>
            <a:ext cx="1249680" cy="1199"/>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2274244" y="5170714"/>
            <a:ext cx="1463040" cy="38100"/>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2274244" y="5323114"/>
            <a:ext cx="1463040" cy="114300"/>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2365684" y="5475514"/>
            <a:ext cx="1371600" cy="194310"/>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2365684" y="5627914"/>
            <a:ext cx="1371600" cy="224790"/>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137084" y="5780314"/>
            <a:ext cx="1600200" cy="316230"/>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1946584" y="5938430"/>
            <a:ext cx="1790700" cy="367665"/>
          </a:xfrm>
          <a:prstGeom prst="straightConnector1">
            <a:avLst/>
          </a:prstGeom>
          <a:ln w="3810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6BB9552-BDD7-4A8F-AB22-3610F2FA75AB}"/>
              </a:ext>
            </a:extLst>
          </p:cNvPr>
          <p:cNvSpPr txBox="1"/>
          <p:nvPr/>
        </p:nvSpPr>
        <p:spPr>
          <a:xfrm>
            <a:off x="778982" y="1415595"/>
            <a:ext cx="9574203" cy="1631216"/>
          </a:xfrm>
          <a:prstGeom prst="rect">
            <a:avLst/>
          </a:prstGeom>
          <a:noFill/>
        </p:spPr>
        <p:txBody>
          <a:bodyPr wrap="square" rtlCol="0">
            <a:spAutoFit/>
          </a:bodyPr>
          <a:lstStyle/>
          <a:p>
            <a:r>
              <a:rPr lang="en-US" sz="2000" b="1" i="0" dirty="0">
                <a:solidFill>
                  <a:srgbClr val="333333"/>
                </a:solidFill>
                <a:effectLst/>
                <a:latin typeface="Helvetica Neue"/>
              </a:rPr>
              <a:t>Create a railroad train station that uses a central turntable and roundhouses to store and order train cars. Cars enter the train station if the turntable is empty. From the turntable cars can be moved to a "stack" roundhouse facility (LIFO) or a "queue" roundhouse facility (FIFO). Train cars exit the train station by moving from the turntable to a "vector" of outbound cars.</a:t>
            </a:r>
            <a:endParaRPr lang="en-US" sz="2000" dirty="0"/>
          </a:p>
        </p:txBody>
      </p:sp>
    </p:spTree>
    <p:extLst>
      <p:ext uri="{BB962C8B-B14F-4D97-AF65-F5344CB8AC3E}">
        <p14:creationId xmlns:p14="http://schemas.microsoft.com/office/powerpoint/2010/main" val="311161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par>
                                <p:cTn id="27" presetID="10"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par>
                                <p:cTn id="30" presetID="10" presetClass="entr" presetSubtype="0"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par>
                                <p:cTn id="33" presetID="10"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par>
                                <p:cTn id="36" presetID="10" presetClass="entr" presetSubtype="0"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par>
                                <p:cTn id="39" presetID="10"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500"/>
                                        <p:tgtEl>
                                          <p:spTgt spid="35"/>
                                        </p:tgtEl>
                                      </p:cBhvr>
                                    </p:animEffect>
                                  </p:childTnLst>
                                </p:cTn>
                              </p:par>
                              <p:par>
                                <p:cTn id="42" presetID="10" presetClass="entr" presetSubtype="0" fill="hold"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par>
                                <p:cTn id="45" presetID="10"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par>
                                <p:cTn id="48" presetID="10" presetClass="entr" presetSubtype="0" fill="hold"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childTnLst>
                                </p:cTn>
                              </p:par>
                              <p:par>
                                <p:cTn id="51" presetID="10" presetClass="entr" presetSubtype="0"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500"/>
                                        <p:tgtEl>
                                          <p:spTgt spid="3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Station Commands</a:t>
            </a:r>
          </a:p>
        </p:txBody>
      </p:sp>
      <p:graphicFrame>
        <p:nvGraphicFramePr>
          <p:cNvPr id="5" name="Table 4"/>
          <p:cNvGraphicFramePr>
            <a:graphicFrameLocks noGrp="1"/>
          </p:cNvGraphicFramePr>
          <p:nvPr/>
        </p:nvGraphicFramePr>
        <p:xfrm>
          <a:off x="1339065" y="1371600"/>
          <a:ext cx="8229600" cy="1152144"/>
        </p:xfrm>
        <a:graphic>
          <a:graphicData uri="http://schemas.openxmlformats.org/drawingml/2006/table">
            <a:tbl>
              <a:tblPr/>
              <a:tblGrid>
                <a:gridCol w="1677880">
                  <a:extLst>
                    <a:ext uri="{9D8B030D-6E8A-4147-A177-3AD203B41FA5}">
                      <a16:colId xmlns:a16="http://schemas.microsoft.com/office/drawing/2014/main" val="20000"/>
                    </a:ext>
                  </a:extLst>
                </a:gridCol>
                <a:gridCol w="472292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320040">
                <a:tc>
                  <a:txBody>
                    <a:bodyPr/>
                    <a:lstStyle/>
                    <a:p>
                      <a:r>
                        <a:rPr lang="en-US" sz="1200" b="1" dirty="0">
                          <a:solidFill>
                            <a:schemeClr val="bg1"/>
                          </a:solidFill>
                          <a:effectLst/>
                        </a:rPr>
                        <a:t>COMMAND</a:t>
                      </a:r>
                      <a:endParaRPr lang="en-US" sz="1200" dirty="0">
                        <a:solidFill>
                          <a:schemeClr val="bg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200" b="1">
                          <a:solidFill>
                            <a:schemeClr val="bg1"/>
                          </a:solidFill>
                        </a:rPr>
                        <a:t>DESCRIPTION</a:t>
                      </a:r>
                      <a:endParaRPr lang="en-US" sz="120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200" b="1" dirty="0">
                          <a:solidFill>
                            <a:schemeClr val="bg1"/>
                          </a:solidFill>
                        </a:rPr>
                        <a:t>OUTPUT</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832104">
                <a:tc>
                  <a:txBody>
                    <a:bodyPr/>
                    <a:lstStyle/>
                    <a:p>
                      <a:r>
                        <a:rPr lang="it-IT" sz="1200" b="1" dirty="0">
                          <a:effectLst/>
                        </a:rPr>
                        <a:t>Add:station </a:t>
                      </a:r>
                      <a:r>
                        <a:rPr lang="it-IT" sz="1200" b="1" i="1" dirty="0">
                          <a:effectLst/>
                        </a:rPr>
                        <a:t>&lt;data&gt;</a:t>
                      </a:r>
                      <a:r>
                        <a:rPr lang="it-IT" sz="1200" dirty="0">
                          <a:effectLst/>
                        </a:rPr>
                        <a:t> </a:t>
                      </a:r>
                      <a:br>
                        <a:rPr lang="it-IT" sz="1200" dirty="0">
                          <a:effectLst/>
                        </a:rPr>
                      </a:br>
                      <a:r>
                        <a:rPr lang="it-IT" sz="1200" b="1" dirty="0">
                          <a:effectLst/>
                        </a:rPr>
                        <a:t>Add:queue </a:t>
                      </a:r>
                      <a:r>
                        <a:rPr lang="it-IT" sz="1200" b="1" i="1" dirty="0">
                          <a:effectLst/>
                        </a:rPr>
                        <a:t>&lt;data&gt;</a:t>
                      </a:r>
                      <a:r>
                        <a:rPr lang="it-IT" sz="1200" dirty="0">
                          <a:effectLst/>
                        </a:rPr>
                        <a:t> </a:t>
                      </a:r>
                      <a:br>
                        <a:rPr lang="it-IT" sz="1200" dirty="0">
                          <a:effectLst/>
                        </a:rPr>
                      </a:br>
                      <a:r>
                        <a:rPr lang="it-IT" sz="1200" b="1" dirty="0">
                          <a:effectLst/>
                        </a:rPr>
                        <a:t>Add:stack </a:t>
                      </a:r>
                      <a:r>
                        <a:rPr lang="it-IT" sz="1200" b="1" i="1" dirty="0">
                          <a:effectLst/>
                        </a:rPr>
                        <a:t>&lt;data&gt;</a:t>
                      </a:r>
                      <a:endParaRPr lang="it-IT" sz="12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0" dirty="0">
                          <a:effectLst/>
                        </a:rPr>
                        <a:t>Train car enters the station turntable. </a:t>
                      </a:r>
                      <a:br>
                        <a:rPr lang="en-US" sz="1000" b="0" dirty="0">
                          <a:effectLst/>
                        </a:rPr>
                      </a:br>
                      <a:r>
                        <a:rPr lang="en-US" sz="1000" b="0" dirty="0">
                          <a:effectLst/>
                        </a:rPr>
                        <a:t>Train car is removed from the turntable and pushed to the Queue roundhouse. </a:t>
                      </a:r>
                      <a:br>
                        <a:rPr lang="en-US" sz="1000" b="0" dirty="0">
                          <a:effectLst/>
                        </a:rPr>
                      </a:br>
                      <a:r>
                        <a:rPr lang="en-US" sz="1000" b="0" dirty="0">
                          <a:effectLst/>
                        </a:rPr>
                        <a:t>Train car is removed from the turntable and pushed to the Stack roundhouse.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i="1" dirty="0">
                          <a:effectLst/>
                        </a:rPr>
                        <a:t>OK</a:t>
                      </a:r>
                      <a:r>
                        <a:rPr lang="en-US" sz="1200" dirty="0">
                          <a:effectLst/>
                        </a:rPr>
                        <a:t> </a:t>
                      </a:r>
                      <a:br>
                        <a:rPr lang="en-US" sz="1200" dirty="0">
                          <a:effectLst/>
                        </a:rPr>
                      </a:br>
                      <a:r>
                        <a:rPr lang="en-US" sz="1200" dirty="0">
                          <a:effectLst/>
                        </a:rPr>
                        <a:t>Turntable occupied! </a:t>
                      </a:r>
                      <a:br>
                        <a:rPr lang="en-US" sz="1200" dirty="0">
                          <a:effectLst/>
                        </a:rPr>
                      </a:br>
                      <a:r>
                        <a:rPr lang="en-US" sz="1200" dirty="0">
                          <a:effectLst/>
                        </a:rPr>
                        <a:t>Turntable empty!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1339065" y="2524924"/>
          <a:ext cx="8229600" cy="1005840"/>
        </p:xfrm>
        <a:graphic>
          <a:graphicData uri="http://schemas.openxmlformats.org/drawingml/2006/table">
            <a:tbl>
              <a:tblPr/>
              <a:tblGrid>
                <a:gridCol w="1677880">
                  <a:extLst>
                    <a:ext uri="{9D8B030D-6E8A-4147-A177-3AD203B41FA5}">
                      <a16:colId xmlns:a16="http://schemas.microsoft.com/office/drawing/2014/main" val="20000"/>
                    </a:ext>
                  </a:extLst>
                </a:gridCol>
                <a:gridCol w="472292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960120">
                <a:tc>
                  <a:txBody>
                    <a:bodyPr/>
                    <a:lstStyle/>
                    <a:p>
                      <a:r>
                        <a:rPr lang="en-US" sz="1200" b="1" dirty="0" err="1"/>
                        <a:t>Remove:station</a:t>
                      </a:r>
                      <a:br>
                        <a:rPr lang="en-US" sz="1200" dirty="0"/>
                      </a:br>
                      <a:r>
                        <a:rPr lang="en-US" sz="1200" b="1" dirty="0" err="1"/>
                        <a:t>Remove:queue</a:t>
                      </a:r>
                      <a:br>
                        <a:rPr lang="en-US" sz="1200" dirty="0"/>
                      </a:br>
                      <a:r>
                        <a:rPr lang="en-US" sz="1200" b="1" dirty="0" err="1"/>
                        <a:t>Remove:stack</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0" dirty="0"/>
                        <a:t>A train car is removed from the turntable and pushed into the train vector. </a:t>
                      </a:r>
                      <a:br>
                        <a:rPr lang="en-US" sz="1000" b="0" dirty="0"/>
                      </a:br>
                      <a:r>
                        <a:rPr lang="en-US" sz="1000" b="0" dirty="0"/>
                        <a:t>A train car is removed from Queue roundhouse and moved to the station turntable. </a:t>
                      </a:r>
                      <a:br>
                        <a:rPr lang="en-US" sz="1000" b="0" dirty="0"/>
                      </a:br>
                      <a:r>
                        <a:rPr lang="en-US" sz="1000" b="0" dirty="0"/>
                        <a:t>A train car is removed from Stack roundhouse and moved to the station turntable.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i="1" dirty="0"/>
                        <a:t>OK</a:t>
                      </a:r>
                      <a:r>
                        <a:rPr lang="en-US" sz="1200" dirty="0"/>
                        <a:t> </a:t>
                      </a:r>
                      <a:br>
                        <a:rPr lang="en-US" sz="1200" dirty="0"/>
                      </a:br>
                      <a:r>
                        <a:rPr lang="en-US" sz="1200" dirty="0"/>
                        <a:t>Turntable empty!</a:t>
                      </a:r>
                    </a:p>
                    <a:p>
                      <a:r>
                        <a:rPr lang="en-US" sz="1200" dirty="0"/>
                        <a:t>Turntable occupied!</a:t>
                      </a:r>
                    </a:p>
                    <a:p>
                      <a:r>
                        <a:rPr lang="en-US" sz="1200" dirty="0"/>
                        <a:t>Queue empty!</a:t>
                      </a:r>
                    </a:p>
                    <a:p>
                      <a:r>
                        <a:rPr lang="en-US" sz="1200" dirty="0"/>
                        <a:t>Stack empty!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nvGraphicFramePr>
        <p:xfrm>
          <a:off x="1339065" y="3532979"/>
          <a:ext cx="8229600" cy="960120"/>
        </p:xfrm>
        <a:graphic>
          <a:graphicData uri="http://schemas.openxmlformats.org/drawingml/2006/table">
            <a:tbl>
              <a:tblPr/>
              <a:tblGrid>
                <a:gridCol w="1677880">
                  <a:extLst>
                    <a:ext uri="{9D8B030D-6E8A-4147-A177-3AD203B41FA5}">
                      <a16:colId xmlns:a16="http://schemas.microsoft.com/office/drawing/2014/main" val="20000"/>
                    </a:ext>
                  </a:extLst>
                </a:gridCol>
                <a:gridCol w="472292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960120">
                <a:tc>
                  <a:txBody>
                    <a:bodyPr/>
                    <a:lstStyle/>
                    <a:p>
                      <a:r>
                        <a:rPr lang="en-US" sz="1200" b="1" dirty="0" err="1"/>
                        <a:t>Top:station</a:t>
                      </a:r>
                      <a:br>
                        <a:rPr lang="en-US" sz="1200" dirty="0"/>
                      </a:br>
                      <a:r>
                        <a:rPr lang="en-US" sz="1200" b="1" dirty="0" err="1"/>
                        <a:t>Top:queue</a:t>
                      </a:r>
                      <a:br>
                        <a:rPr lang="en-US" sz="1200" dirty="0"/>
                      </a:br>
                      <a:r>
                        <a:rPr lang="en-US" sz="1200" b="1" dirty="0" err="1"/>
                        <a:t>Top:stack</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0" dirty="0"/>
                        <a:t>Display the current train car on station turntable, </a:t>
                      </a:r>
                      <a:br>
                        <a:rPr lang="en-US" sz="1000" b="0" dirty="0"/>
                      </a:br>
                      <a:r>
                        <a:rPr lang="en-US" sz="1000" b="0" dirty="0"/>
                        <a:t>Display the train car at head of Queue roundhouse. </a:t>
                      </a:r>
                      <a:br>
                        <a:rPr lang="en-US" sz="1000" b="0" dirty="0"/>
                      </a:br>
                      <a:r>
                        <a:rPr lang="en-US" sz="1000" b="0" dirty="0"/>
                        <a:t>Display the train car at head of Stack roundhouse.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i="1" dirty="0"/>
                        <a:t>&lt;data&gt;</a:t>
                      </a:r>
                      <a:r>
                        <a:rPr lang="en-US" sz="1200" dirty="0"/>
                        <a:t> </a:t>
                      </a:r>
                      <a:br>
                        <a:rPr lang="en-US" sz="1200" dirty="0"/>
                      </a:br>
                      <a:r>
                        <a:rPr lang="en-US" sz="1200" dirty="0"/>
                        <a:t>Turntable empty! </a:t>
                      </a:r>
                      <a:br>
                        <a:rPr lang="en-US" sz="1200" dirty="0"/>
                      </a:br>
                      <a:r>
                        <a:rPr lang="en-US" sz="1200" dirty="0"/>
                        <a:t>Queue empty!</a:t>
                      </a:r>
                    </a:p>
                    <a:p>
                      <a:r>
                        <a:rPr lang="en-US" sz="1200" dirty="0"/>
                        <a:t>Stack empty!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nvGraphicFramePr>
        <p:xfrm>
          <a:off x="1339065" y="4495997"/>
          <a:ext cx="8229600" cy="640080"/>
        </p:xfrm>
        <a:graphic>
          <a:graphicData uri="http://schemas.openxmlformats.org/drawingml/2006/table">
            <a:tbl>
              <a:tblPr/>
              <a:tblGrid>
                <a:gridCol w="1677880">
                  <a:extLst>
                    <a:ext uri="{9D8B030D-6E8A-4147-A177-3AD203B41FA5}">
                      <a16:colId xmlns:a16="http://schemas.microsoft.com/office/drawing/2014/main" val="20000"/>
                    </a:ext>
                  </a:extLst>
                </a:gridCol>
                <a:gridCol w="472292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448056">
                <a:tc>
                  <a:txBody>
                    <a:bodyPr/>
                    <a:lstStyle/>
                    <a:p>
                      <a:r>
                        <a:rPr lang="en-US" sz="1200" b="1" dirty="0" err="1"/>
                        <a:t>Size:queue</a:t>
                      </a:r>
                      <a:br>
                        <a:rPr lang="en-US" sz="1200" dirty="0"/>
                      </a:br>
                      <a:r>
                        <a:rPr lang="en-US" sz="1200" b="1" dirty="0" err="1"/>
                        <a:t>Size:stack</a:t>
                      </a:r>
                      <a:endParaRPr lang="en-US" sz="1200" b="1" dirty="0"/>
                    </a:p>
                    <a:p>
                      <a:r>
                        <a:rPr lang="en-US" sz="1200" b="1" dirty="0" err="1"/>
                        <a:t>Size:train</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0" dirty="0"/>
                        <a:t>Output number of train cars in Queue/Stack roundhouses and train vector.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i="1" dirty="0"/>
                        <a:t>Size of Queue/Stack/Train</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nvGraphicFramePr>
        <p:xfrm>
          <a:off x="1339065" y="5134741"/>
          <a:ext cx="8229600" cy="1005840"/>
        </p:xfrm>
        <a:graphic>
          <a:graphicData uri="http://schemas.openxmlformats.org/drawingml/2006/table">
            <a:tbl>
              <a:tblPr/>
              <a:tblGrid>
                <a:gridCol w="1677880">
                  <a:extLst>
                    <a:ext uri="{9D8B030D-6E8A-4147-A177-3AD203B41FA5}">
                      <a16:colId xmlns:a16="http://schemas.microsoft.com/office/drawing/2014/main" val="20000"/>
                    </a:ext>
                  </a:extLst>
                </a:gridCol>
                <a:gridCol w="472292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832104">
                <a:tc>
                  <a:txBody>
                    <a:bodyPr/>
                    <a:lstStyle/>
                    <a:p>
                      <a:r>
                        <a:rPr lang="en-US" sz="1200" b="1" dirty="0">
                          <a:effectLst/>
                        </a:rPr>
                        <a:t>Find </a:t>
                      </a:r>
                      <a:r>
                        <a:rPr lang="en-US" sz="1200" b="1" i="1" dirty="0">
                          <a:effectLst/>
                        </a:rPr>
                        <a:t>&lt;data&gt;</a:t>
                      </a:r>
                      <a:endParaRPr lang="en-US" sz="12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0" dirty="0">
                          <a:effectLst/>
                        </a:rPr>
                        <a:t>Find and display the current location and position of a car in the station data structures (turntable, queue, stack, or vector).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effectLst/>
                        </a:rPr>
                        <a:t>Turntable </a:t>
                      </a:r>
                      <a:br>
                        <a:rPr lang="en-US" sz="1200" dirty="0">
                          <a:effectLst/>
                        </a:rPr>
                      </a:br>
                      <a:r>
                        <a:rPr lang="en-US" sz="1200" dirty="0">
                          <a:effectLst/>
                        </a:rPr>
                        <a:t>Queue[</a:t>
                      </a:r>
                      <a:r>
                        <a:rPr lang="en-US" sz="1200" i="1" dirty="0">
                          <a:effectLst/>
                        </a:rPr>
                        <a:t>&lt;index&gt;</a:t>
                      </a:r>
                      <a:r>
                        <a:rPr lang="en-US" sz="1200" dirty="0">
                          <a:effectLst/>
                        </a:rPr>
                        <a:t>] </a:t>
                      </a:r>
                      <a:br>
                        <a:rPr lang="en-US" sz="1200" dirty="0">
                          <a:effectLst/>
                        </a:rPr>
                      </a:br>
                      <a:r>
                        <a:rPr lang="en-US" sz="1200" dirty="0">
                          <a:effectLst/>
                        </a:rPr>
                        <a:t>Stack[</a:t>
                      </a:r>
                      <a:r>
                        <a:rPr lang="en-US" sz="1200" i="1" dirty="0">
                          <a:effectLst/>
                        </a:rPr>
                        <a:t>&lt;index&gt;</a:t>
                      </a:r>
                      <a:r>
                        <a:rPr lang="en-US" sz="1200" dirty="0">
                          <a:effectLst/>
                        </a:rPr>
                        <a:t>] </a:t>
                      </a:r>
                      <a:br>
                        <a:rPr lang="en-US" sz="1200" dirty="0">
                          <a:effectLst/>
                        </a:rPr>
                      </a:br>
                      <a:r>
                        <a:rPr lang="en-US" sz="1200" dirty="0">
                          <a:effectLst/>
                        </a:rPr>
                        <a:t>Train[</a:t>
                      </a:r>
                      <a:r>
                        <a:rPr lang="en-US" sz="1200" i="1" dirty="0">
                          <a:effectLst/>
                        </a:rPr>
                        <a:t>&lt;index&gt;</a:t>
                      </a:r>
                      <a:r>
                        <a:rPr lang="en-US" sz="1200" dirty="0">
                          <a:effectLst/>
                        </a:rPr>
                        <a:t>] </a:t>
                      </a:r>
                      <a:br>
                        <a:rPr lang="en-US" sz="1200" dirty="0">
                          <a:effectLst/>
                        </a:rPr>
                      </a:br>
                      <a:r>
                        <a:rPr lang="en-US" sz="1200" dirty="0">
                          <a:effectLst/>
                        </a:rPr>
                        <a:t>Not Found!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nvGraphicFramePr>
        <p:xfrm>
          <a:off x="1339065" y="6145694"/>
          <a:ext cx="8229600" cy="640080"/>
        </p:xfrm>
        <a:graphic>
          <a:graphicData uri="http://schemas.openxmlformats.org/drawingml/2006/table">
            <a:tbl>
              <a:tblPr/>
              <a:tblGrid>
                <a:gridCol w="1677880">
                  <a:extLst>
                    <a:ext uri="{9D8B030D-6E8A-4147-A177-3AD203B41FA5}">
                      <a16:colId xmlns:a16="http://schemas.microsoft.com/office/drawing/2014/main" val="20000"/>
                    </a:ext>
                  </a:extLst>
                </a:gridCol>
                <a:gridCol w="472292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448056">
                <a:tc>
                  <a:txBody>
                    <a:bodyPr/>
                    <a:lstStyle/>
                    <a:p>
                      <a:r>
                        <a:rPr lang="en-US" sz="1200" b="1" dirty="0"/>
                        <a:t>Queue</a:t>
                      </a:r>
                    </a:p>
                    <a:p>
                      <a:r>
                        <a:rPr lang="en-US" sz="1200" b="1" dirty="0"/>
                        <a:t>Stack</a:t>
                      </a:r>
                    </a:p>
                    <a:p>
                      <a:r>
                        <a:rPr lang="en-US" sz="1200" b="1" dirty="0"/>
                        <a:t>Train</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0" dirty="0"/>
                        <a:t>Output the contents of the station structures train vector.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List of train cars leaving the station.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 name="Footer Placeholder 2">
            <a:extLst>
              <a:ext uri="{FF2B5EF4-FFF2-40B4-BE49-F238E27FC236}">
                <a16:creationId xmlns:a16="http://schemas.microsoft.com/office/drawing/2014/main" id="{F2C5E7D0-B560-4010-A3F2-EEB1551E034C}"/>
              </a:ext>
            </a:extLst>
          </p:cNvPr>
          <p:cNvSpPr>
            <a:spLocks noGrp="1"/>
          </p:cNvSpPr>
          <p:nvPr>
            <p:ph type="ftr" sz="quarter" idx="11"/>
          </p:nvPr>
        </p:nvSpPr>
        <p:spPr/>
        <p:txBody>
          <a:bodyPr/>
          <a:lstStyle/>
          <a:p>
            <a:pPr>
              <a:defRPr/>
            </a:pPr>
            <a:r>
              <a:rPr lang="en-US"/>
              <a:t>Recursion (24)</a:t>
            </a:r>
            <a:endParaRPr lang="en-US" dirty="0"/>
          </a:p>
        </p:txBody>
      </p:sp>
      <p:sp>
        <p:nvSpPr>
          <p:cNvPr id="4" name="Slide Number Placeholder 3">
            <a:extLst>
              <a:ext uri="{FF2B5EF4-FFF2-40B4-BE49-F238E27FC236}">
                <a16:creationId xmlns:a16="http://schemas.microsoft.com/office/drawing/2014/main" id="{8DC7311A-38B7-42D9-A66F-287DA859E8F7}"/>
              </a:ext>
            </a:extLst>
          </p:cNvPr>
          <p:cNvSpPr>
            <a:spLocks noGrp="1"/>
          </p:cNvSpPr>
          <p:nvPr>
            <p:ph type="sldNum" sz="quarter" idx="12"/>
          </p:nvPr>
        </p:nvSpPr>
        <p:spPr/>
        <p:txBody>
          <a:bodyPr/>
          <a:lstStyle/>
          <a:p>
            <a:pPr>
              <a:defRPr/>
            </a:pPr>
            <a:fld id="{F59D9B86-AB8B-404F-8D86-C97B35C4C67E}" type="slidenum">
              <a:rPr lang="en-US" smtClean="0"/>
              <a:pPr>
                <a:defRPr/>
              </a:pPr>
              <a:t>17</a:t>
            </a:fld>
            <a:endParaRPr lang="en-US" dirty="0"/>
          </a:p>
        </p:txBody>
      </p:sp>
    </p:spTree>
    <p:extLst>
      <p:ext uri="{BB962C8B-B14F-4D97-AF65-F5344CB8AC3E}">
        <p14:creationId xmlns:p14="http://schemas.microsoft.com/office/powerpoint/2010/main" val="81806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a:t>
            </a:r>
          </a:p>
        </p:txBody>
      </p:sp>
      <p:graphicFrame>
        <p:nvGraphicFramePr>
          <p:cNvPr id="5" name="Table 4"/>
          <p:cNvGraphicFramePr>
            <a:graphicFrameLocks noGrp="1"/>
          </p:cNvGraphicFramePr>
          <p:nvPr/>
        </p:nvGraphicFramePr>
        <p:xfrm>
          <a:off x="1219200" y="1242950"/>
          <a:ext cx="8686800" cy="3749040"/>
        </p:xfrm>
        <a:graphic>
          <a:graphicData uri="http://schemas.openxmlformats.org/drawingml/2006/table">
            <a:tbl>
              <a:tblPr/>
              <a:tblGrid>
                <a:gridCol w="868680">
                  <a:extLst>
                    <a:ext uri="{9D8B030D-6E8A-4147-A177-3AD203B41FA5}">
                      <a16:colId xmlns:a16="http://schemas.microsoft.com/office/drawing/2014/main" val="20000"/>
                    </a:ext>
                  </a:extLst>
                </a:gridCol>
                <a:gridCol w="7818120">
                  <a:extLst>
                    <a:ext uri="{9D8B030D-6E8A-4147-A177-3AD203B41FA5}">
                      <a16:colId xmlns:a16="http://schemas.microsoft.com/office/drawing/2014/main" val="20001"/>
                    </a:ext>
                  </a:extLst>
                </a:gridCol>
              </a:tblGrid>
              <a:tr h="0">
                <a:tc>
                  <a:txBody>
                    <a:bodyPr/>
                    <a:lstStyle/>
                    <a:p>
                      <a:pPr algn="ctr" fontAlgn="t"/>
                      <a:r>
                        <a:rPr lang="en-US" sz="1400" b="1" dirty="0">
                          <a:solidFill>
                            <a:schemeClr val="bg1"/>
                          </a:solidFill>
                          <a:effectLst/>
                          <a:latin typeface="Consolas" panose="020B0609020204030204" pitchFamily="49" charset="0"/>
                        </a:rPr>
                        <a:t>Points</a:t>
                      </a:r>
                    </a:p>
                  </a:txBody>
                  <a:tcPr marL="19524" marR="10169" marT="10169" marB="101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t"/>
                      <a:r>
                        <a:rPr lang="en-US" sz="1400" b="1" dirty="0">
                          <a:solidFill>
                            <a:schemeClr val="bg1"/>
                          </a:solidFill>
                          <a:effectLst/>
                          <a:latin typeface="Consolas" panose="020B0609020204030204" pitchFamily="49" charset="0"/>
                        </a:rPr>
                        <a:t>Requirement (50 Points)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548640">
                <a:tc>
                  <a:txBody>
                    <a:bodyPr/>
                    <a:lstStyle/>
                    <a:p>
                      <a:pPr algn="ctr" fontAlgn="t"/>
                      <a:r>
                        <a:rPr lang="en-US" sz="1500" b="1" dirty="0">
                          <a:effectLst/>
                          <a:latin typeface="Consolas" panose="020B0609020204030204" pitchFamily="49" charset="0"/>
                        </a:rPr>
                        <a:t>10</a:t>
                      </a:r>
                    </a:p>
                  </a:txBody>
                  <a:tcPr marL="19524" marR="10169" marT="10169" marB="101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1" dirty="0">
                          <a:effectLst/>
                          <a:latin typeface="Consolas" panose="020B0609020204030204" pitchFamily="49" charset="0"/>
                        </a:rPr>
                        <a:t>A train car exiting the station turntable is pushed on a train Vector template class that has-a Deque container and operates as described. (lab06_in_01.txt).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48640">
                <a:tc>
                  <a:txBody>
                    <a:bodyPr/>
                    <a:lstStyle/>
                    <a:p>
                      <a:pPr algn="ctr" fontAlgn="t"/>
                      <a:r>
                        <a:rPr lang="en-US" sz="1500" b="1" dirty="0">
                          <a:effectLst/>
                          <a:latin typeface="Consolas" panose="020B0609020204030204" pitchFamily="49" charset="0"/>
                        </a:rPr>
                        <a:t>10</a:t>
                      </a:r>
                    </a:p>
                  </a:txBody>
                  <a:tcPr marL="19524" marR="10169" marT="10169" marB="101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1" dirty="0">
                          <a:effectLst/>
                          <a:latin typeface="Consolas" panose="020B0609020204030204" pitchFamily="49" charset="0"/>
                        </a:rPr>
                        <a:t>The Stack roundhouse consists of a LIFO template class that has-a Deque container and operates as described above (lab06_in_02.txt).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48640">
                <a:tc>
                  <a:txBody>
                    <a:bodyPr/>
                    <a:lstStyle/>
                    <a:p>
                      <a:pPr algn="ctr" fontAlgn="t"/>
                      <a:r>
                        <a:rPr lang="en-US" sz="1500" b="1" dirty="0">
                          <a:effectLst/>
                          <a:latin typeface="Consolas" panose="020B0609020204030204" pitchFamily="49" charset="0"/>
                        </a:rPr>
                        <a:t>10</a:t>
                      </a:r>
                    </a:p>
                  </a:txBody>
                  <a:tcPr marL="19524" marR="10169" marT="10169" marB="101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1" dirty="0">
                          <a:effectLst/>
                          <a:latin typeface="Consolas" panose="020B0609020204030204" pitchFamily="49" charset="0"/>
                        </a:rPr>
                        <a:t>The Queue roundhouse consists of a FIFO template class that has-a Deque container and operates as described above (lab06_in_03.txt).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48640">
                <a:tc>
                  <a:txBody>
                    <a:bodyPr/>
                    <a:lstStyle/>
                    <a:p>
                      <a:pPr algn="ctr" fontAlgn="t"/>
                      <a:r>
                        <a:rPr lang="en-US" sz="1500" b="1" dirty="0">
                          <a:solidFill>
                            <a:schemeClr val="tx1"/>
                          </a:solidFill>
                          <a:effectLst/>
                          <a:latin typeface="Consolas" panose="020B0609020204030204" pitchFamily="49" charset="0"/>
                        </a:rPr>
                        <a:t>10</a:t>
                      </a:r>
                    </a:p>
                  </a:txBody>
                  <a:tcPr marL="19524" marR="10169" marT="10169" marB="101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1" dirty="0">
                          <a:solidFill>
                            <a:schemeClr val="tx1"/>
                          </a:solidFill>
                          <a:effectLst/>
                          <a:latin typeface="Consolas" panose="020B0609020204030204" pitchFamily="49" charset="0"/>
                        </a:rPr>
                        <a:t>All the station containers (Queue, Stack, Vector) resize correctly (lab06_in_04.txt).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48640">
                <a:tc>
                  <a:txBody>
                    <a:bodyPr/>
                    <a:lstStyle/>
                    <a:p>
                      <a:pPr algn="ctr" fontAlgn="t"/>
                      <a:r>
                        <a:rPr lang="en-US" sz="1500" b="1" dirty="0">
                          <a:effectLst/>
                          <a:latin typeface="Consolas" panose="020B0609020204030204" pitchFamily="49" charset="0"/>
                        </a:rPr>
                        <a:t>10</a:t>
                      </a:r>
                    </a:p>
                  </a:txBody>
                  <a:tcPr marL="19524" marR="10169" marT="10169" marB="101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1" dirty="0">
                          <a:solidFill>
                            <a:schemeClr val="tx1"/>
                          </a:solidFill>
                          <a:effectLst/>
                          <a:latin typeface="Consolas" panose="020B0609020204030204" pitchFamily="49" charset="0"/>
                        </a:rPr>
                        <a:t>The Find command finds a train car in the station data structures (queue or stack) or the train vector. If found, the name of the structure and the index within the structure is displayed (as described above.) (lab06_in_05.txt).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35280">
                <a:tc>
                  <a:txBody>
                    <a:bodyPr/>
                    <a:lstStyle/>
                    <a:p>
                      <a:pPr algn="ctr" fontAlgn="t"/>
                      <a:r>
                        <a:rPr lang="en-US" sz="1500" b="1" dirty="0">
                          <a:effectLst/>
                          <a:latin typeface="Consolas" panose="020B0609020204030204" pitchFamily="49" charset="0"/>
                        </a:rPr>
                        <a:t>-10</a:t>
                      </a:r>
                    </a:p>
                  </a:txBody>
                  <a:tcPr marL="19524" marR="10169" marT="10169" marB="101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1" dirty="0">
                          <a:effectLst/>
                          <a:latin typeface="Consolas" panose="020B0609020204030204" pitchFamily="49" charset="0"/>
                        </a:rPr>
                        <a:t>Memory leaks, g++ compiler warnings, array out-of-bounds, or use of STL container detected.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graphicFrame>
        <p:nvGraphicFramePr>
          <p:cNvPr id="6" name="Table 5">
            <a:extLst>
              <a:ext uri="{FF2B5EF4-FFF2-40B4-BE49-F238E27FC236}">
                <a16:creationId xmlns:a16="http://schemas.microsoft.com/office/drawing/2014/main" id="{D8C4A285-7FEC-4B53-9A97-E6079F469A07}"/>
              </a:ext>
            </a:extLst>
          </p:cNvPr>
          <p:cNvGraphicFramePr>
            <a:graphicFrameLocks noGrp="1"/>
          </p:cNvGraphicFramePr>
          <p:nvPr/>
        </p:nvGraphicFramePr>
        <p:xfrm>
          <a:off x="1219199" y="4976750"/>
          <a:ext cx="8686800" cy="1859280"/>
        </p:xfrm>
        <a:graphic>
          <a:graphicData uri="http://schemas.openxmlformats.org/drawingml/2006/table">
            <a:tbl>
              <a:tblPr/>
              <a:tblGrid>
                <a:gridCol w="868680">
                  <a:extLst>
                    <a:ext uri="{9D8B030D-6E8A-4147-A177-3AD203B41FA5}">
                      <a16:colId xmlns:a16="http://schemas.microsoft.com/office/drawing/2014/main" val="20000"/>
                    </a:ext>
                  </a:extLst>
                </a:gridCol>
                <a:gridCol w="7818120">
                  <a:extLst>
                    <a:ext uri="{9D8B030D-6E8A-4147-A177-3AD203B41FA5}">
                      <a16:colId xmlns:a16="http://schemas.microsoft.com/office/drawing/2014/main" val="20001"/>
                    </a:ext>
                  </a:extLst>
                </a:gridCol>
              </a:tblGrid>
              <a:tr h="0">
                <a:tc>
                  <a:txBody>
                    <a:bodyPr/>
                    <a:lstStyle/>
                    <a:p>
                      <a:pPr algn="ctr" fontAlgn="t"/>
                      <a:r>
                        <a:rPr lang="en-US" sz="1400" b="1" dirty="0">
                          <a:solidFill>
                            <a:schemeClr val="bg1"/>
                          </a:solidFill>
                          <a:effectLst/>
                          <a:latin typeface="Consolas" panose="020B0609020204030204" pitchFamily="49" charset="0"/>
                        </a:rPr>
                        <a:t>Points</a:t>
                      </a:r>
                    </a:p>
                  </a:txBody>
                  <a:tcPr marL="19524" marR="10169" marT="10169" marB="101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t"/>
                      <a:r>
                        <a:rPr lang="en-US" sz="1400" b="1" dirty="0">
                          <a:solidFill>
                            <a:schemeClr val="bg1"/>
                          </a:solidFill>
                          <a:effectLst/>
                          <a:latin typeface="Consolas" panose="020B0609020204030204" pitchFamily="49" charset="0"/>
                        </a:rPr>
                        <a:t>Peer Review</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0">
                <a:tc>
                  <a:txBody>
                    <a:bodyPr/>
                    <a:lstStyle/>
                    <a:p>
                      <a:pPr algn="ctr" fontAlgn="t"/>
                      <a:r>
                        <a:rPr lang="en-US" sz="1500" b="1" dirty="0">
                          <a:effectLst/>
                          <a:latin typeface="Consolas" panose="020B0609020204030204" pitchFamily="49" charset="0"/>
                        </a:rPr>
                        <a:t>2</a:t>
                      </a:r>
                    </a:p>
                  </a:txBody>
                  <a:tcPr marL="19524" marR="10169" marT="10169" marB="101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1" dirty="0">
                          <a:effectLst/>
                          <a:latin typeface="Consolas" panose="020B0609020204030204" pitchFamily="49" charset="0"/>
                        </a:rPr>
                        <a:t>A Deque template class is implemented using a dynamic circular array and is derived from the abstract </a:t>
                      </a:r>
                      <a:r>
                        <a:rPr lang="en-US" sz="1400" b="1" dirty="0" err="1">
                          <a:effectLst/>
                          <a:latin typeface="Consolas" panose="020B0609020204030204" pitchFamily="49" charset="0"/>
                        </a:rPr>
                        <a:t>DequeInterface</a:t>
                      </a:r>
                      <a:r>
                        <a:rPr lang="en-US" sz="1400" b="1" dirty="0">
                          <a:effectLst/>
                          <a:latin typeface="Consolas" panose="020B0609020204030204" pitchFamily="49" charset="0"/>
                        </a:rPr>
                        <a:t> interface class.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fontAlgn="t"/>
                      <a:r>
                        <a:rPr lang="en-US" sz="1500" b="1">
                          <a:effectLst/>
                          <a:latin typeface="Consolas" panose="020B0609020204030204" pitchFamily="49" charset="0"/>
                        </a:rPr>
                        <a:t>2</a:t>
                      </a:r>
                      <a:endParaRPr lang="en-US" sz="1500" b="1" dirty="0">
                        <a:effectLst/>
                        <a:latin typeface="Consolas" panose="020B0609020204030204" pitchFamily="49" charset="0"/>
                      </a:endParaRPr>
                    </a:p>
                  </a:txBody>
                  <a:tcPr marL="19524" marR="10169" marT="10169" marB="101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1" dirty="0">
                          <a:effectLst/>
                          <a:latin typeface="Consolas" panose="020B0609020204030204" pitchFamily="49" charset="0"/>
                        </a:rPr>
                        <a:t>All station facility containers (stack, queue, vector, deque) are separate classes that are implemented by "wrapping" your Deque template class.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ctr" fontAlgn="t"/>
                      <a:r>
                        <a:rPr lang="en-US" sz="1500" b="1" dirty="0">
                          <a:effectLst/>
                          <a:latin typeface="Consolas" panose="020B0609020204030204" pitchFamily="49" charset="0"/>
                        </a:rPr>
                        <a:t>2</a:t>
                      </a:r>
                    </a:p>
                  </a:txBody>
                  <a:tcPr marL="19524" marR="10169" marT="10169" marB="101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1" dirty="0">
                          <a:effectLst/>
                          <a:latin typeface="Consolas" panose="020B0609020204030204" pitchFamily="49" charset="0"/>
                        </a:rPr>
                        <a:t>The Station, Vector, Queue, Stack, and Deque template classes are instantiated as Car data types.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3119848"/>
                  </a:ext>
                </a:extLst>
              </a:tr>
            </a:tbl>
          </a:graphicData>
        </a:graphic>
      </p:graphicFrame>
      <p:sp>
        <p:nvSpPr>
          <p:cNvPr id="3" name="Footer Placeholder 2">
            <a:extLst>
              <a:ext uri="{FF2B5EF4-FFF2-40B4-BE49-F238E27FC236}">
                <a16:creationId xmlns:a16="http://schemas.microsoft.com/office/drawing/2014/main" id="{744C9A42-8AB4-484A-9CFB-62BD369E3664}"/>
              </a:ext>
            </a:extLst>
          </p:cNvPr>
          <p:cNvSpPr>
            <a:spLocks noGrp="1"/>
          </p:cNvSpPr>
          <p:nvPr>
            <p:ph type="ftr" sz="quarter" idx="11"/>
          </p:nvPr>
        </p:nvSpPr>
        <p:spPr/>
        <p:txBody>
          <a:bodyPr/>
          <a:lstStyle/>
          <a:p>
            <a:pPr>
              <a:defRPr/>
            </a:pPr>
            <a:r>
              <a:rPr lang="en-US"/>
              <a:t>Recursion (24)</a:t>
            </a:r>
            <a:endParaRPr lang="en-US" dirty="0"/>
          </a:p>
        </p:txBody>
      </p:sp>
      <p:sp>
        <p:nvSpPr>
          <p:cNvPr id="4" name="Slide Number Placeholder 3">
            <a:extLst>
              <a:ext uri="{FF2B5EF4-FFF2-40B4-BE49-F238E27FC236}">
                <a16:creationId xmlns:a16="http://schemas.microsoft.com/office/drawing/2014/main" id="{82071CF5-F720-4260-BD49-F54B43623620}"/>
              </a:ext>
            </a:extLst>
          </p:cNvPr>
          <p:cNvSpPr>
            <a:spLocks noGrp="1"/>
          </p:cNvSpPr>
          <p:nvPr>
            <p:ph type="sldNum" sz="quarter" idx="12"/>
          </p:nvPr>
        </p:nvSpPr>
        <p:spPr/>
        <p:txBody>
          <a:bodyPr/>
          <a:lstStyle/>
          <a:p>
            <a:pPr>
              <a:defRPr/>
            </a:pPr>
            <a:fld id="{F59D9B86-AB8B-404F-8D86-C97B35C4C67E}" type="slidenum">
              <a:rPr lang="en-US" smtClean="0"/>
              <a:pPr>
                <a:defRPr/>
              </a:pPr>
              <a:t>18</a:t>
            </a:fld>
            <a:endParaRPr lang="en-US" dirty="0"/>
          </a:p>
        </p:txBody>
      </p:sp>
    </p:spTree>
    <p:extLst>
      <p:ext uri="{BB962C8B-B14F-4D97-AF65-F5344CB8AC3E}">
        <p14:creationId xmlns:p14="http://schemas.microsoft.com/office/powerpoint/2010/main" val="2833462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54014C-FDD7-48C8-BB94-5108858A2A23}"/>
              </a:ext>
            </a:extLst>
          </p:cNvPr>
          <p:cNvPicPr>
            <a:picLocks noChangeAspect="1"/>
          </p:cNvPicPr>
          <p:nvPr/>
        </p:nvPicPr>
        <p:blipFill>
          <a:blip r:embed="rId2"/>
          <a:stretch>
            <a:fillRect/>
          </a:stretch>
        </p:blipFill>
        <p:spPr>
          <a:xfrm>
            <a:off x="868680" y="76906"/>
            <a:ext cx="8856637" cy="6678224"/>
          </a:xfrm>
          <a:prstGeom prst="rect">
            <a:avLst/>
          </a:prstGeom>
        </p:spPr>
      </p:pic>
      <p:sp>
        <p:nvSpPr>
          <p:cNvPr id="4" name="Right Arrow 5">
            <a:extLst>
              <a:ext uri="{FF2B5EF4-FFF2-40B4-BE49-F238E27FC236}">
                <a16:creationId xmlns:a16="http://schemas.microsoft.com/office/drawing/2014/main" id="{1550256A-D680-4F20-AF54-8A8EF81E0A13}"/>
              </a:ext>
            </a:extLst>
          </p:cNvPr>
          <p:cNvSpPr/>
          <p:nvPr/>
        </p:nvSpPr>
        <p:spPr>
          <a:xfrm>
            <a:off x="795450" y="435913"/>
            <a:ext cx="277091" cy="2078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6">
            <a:extLst>
              <a:ext uri="{FF2B5EF4-FFF2-40B4-BE49-F238E27FC236}">
                <a16:creationId xmlns:a16="http://schemas.microsoft.com/office/drawing/2014/main" id="{DACE5DC3-9A56-43C1-BBD9-B89E6945615A}"/>
              </a:ext>
            </a:extLst>
          </p:cNvPr>
          <p:cNvSpPr/>
          <p:nvPr/>
        </p:nvSpPr>
        <p:spPr>
          <a:xfrm>
            <a:off x="795450" y="1074945"/>
            <a:ext cx="277091" cy="2078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7">
            <a:extLst>
              <a:ext uri="{FF2B5EF4-FFF2-40B4-BE49-F238E27FC236}">
                <a16:creationId xmlns:a16="http://schemas.microsoft.com/office/drawing/2014/main" id="{D1914CC8-6037-4D36-A1B1-BEBF3C1610CA}"/>
              </a:ext>
            </a:extLst>
          </p:cNvPr>
          <p:cNvSpPr/>
          <p:nvPr/>
        </p:nvSpPr>
        <p:spPr>
          <a:xfrm>
            <a:off x="795450" y="1908080"/>
            <a:ext cx="277091" cy="2078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9">
            <a:extLst>
              <a:ext uri="{FF2B5EF4-FFF2-40B4-BE49-F238E27FC236}">
                <a16:creationId xmlns:a16="http://schemas.microsoft.com/office/drawing/2014/main" id="{E9C727C1-07B4-4314-BE15-F2523BB95E2A}"/>
              </a:ext>
            </a:extLst>
          </p:cNvPr>
          <p:cNvSpPr/>
          <p:nvPr/>
        </p:nvSpPr>
        <p:spPr>
          <a:xfrm>
            <a:off x="795450" y="2738061"/>
            <a:ext cx="277091" cy="2078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7">
            <a:extLst>
              <a:ext uri="{FF2B5EF4-FFF2-40B4-BE49-F238E27FC236}">
                <a16:creationId xmlns:a16="http://schemas.microsoft.com/office/drawing/2014/main" id="{A1AC3496-22AC-4343-8CB4-951D52292CE0}"/>
              </a:ext>
            </a:extLst>
          </p:cNvPr>
          <p:cNvSpPr/>
          <p:nvPr/>
        </p:nvSpPr>
        <p:spPr>
          <a:xfrm>
            <a:off x="784562" y="4139649"/>
            <a:ext cx="277091" cy="2078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extLst>
              <a:ext uri="{FF2B5EF4-FFF2-40B4-BE49-F238E27FC236}">
                <a16:creationId xmlns:a16="http://schemas.microsoft.com/office/drawing/2014/main" id="{1801C7BA-AA75-4A94-BF42-FFFDBC4233BA}"/>
              </a:ext>
            </a:extLst>
          </p:cNvPr>
          <p:cNvSpPr/>
          <p:nvPr/>
        </p:nvSpPr>
        <p:spPr>
          <a:xfrm>
            <a:off x="784562" y="5513914"/>
            <a:ext cx="277091" cy="2078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9">
            <a:extLst>
              <a:ext uri="{FF2B5EF4-FFF2-40B4-BE49-F238E27FC236}">
                <a16:creationId xmlns:a16="http://schemas.microsoft.com/office/drawing/2014/main" id="{288E1F0F-E746-42DB-887A-1DE67968BE8E}"/>
              </a:ext>
            </a:extLst>
          </p:cNvPr>
          <p:cNvSpPr/>
          <p:nvPr/>
        </p:nvSpPr>
        <p:spPr>
          <a:xfrm>
            <a:off x="784562" y="6162922"/>
            <a:ext cx="277091" cy="2078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438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93005C-B400-41A2-94B6-06DF6ED7BAC3}"/>
              </a:ext>
            </a:extLst>
          </p:cNvPr>
          <p:cNvPicPr>
            <a:picLocks noChangeAspect="1"/>
          </p:cNvPicPr>
          <p:nvPr/>
        </p:nvPicPr>
        <p:blipFill>
          <a:blip r:embed="rId2"/>
          <a:stretch>
            <a:fillRect/>
          </a:stretch>
        </p:blipFill>
        <p:spPr>
          <a:xfrm>
            <a:off x="608554" y="1329346"/>
            <a:ext cx="8458200" cy="5300055"/>
          </a:xfrm>
          <a:prstGeom prst="rect">
            <a:avLst/>
          </a:prstGeom>
        </p:spPr>
      </p:pic>
      <p:sp>
        <p:nvSpPr>
          <p:cNvPr id="2" name="Title 1"/>
          <p:cNvSpPr>
            <a:spLocks noGrp="1"/>
          </p:cNvSpPr>
          <p:nvPr>
            <p:ph type="title"/>
          </p:nvPr>
        </p:nvSpPr>
        <p:spPr/>
        <p:txBody>
          <a:bodyPr/>
          <a:lstStyle/>
          <a:p>
            <a:r>
              <a:rPr lang="en-US" dirty="0"/>
              <a:t>Attendance Quiz #23</a:t>
            </a:r>
          </a:p>
        </p:txBody>
      </p:sp>
      <p:sp>
        <p:nvSpPr>
          <p:cNvPr id="4" name="Footer Placeholder 3"/>
          <p:cNvSpPr>
            <a:spLocks noGrp="1"/>
          </p:cNvSpPr>
          <p:nvPr>
            <p:ph type="ftr" sz="quarter" idx="11"/>
          </p:nvPr>
        </p:nvSpPr>
        <p:spPr/>
        <p:txBody>
          <a:bodyPr/>
          <a:lstStyle/>
          <a:p>
            <a:pPr>
              <a:defRPr/>
            </a:pPr>
            <a:r>
              <a:rPr lang="en-US"/>
              <a:t>Recursion (24)</a:t>
            </a:r>
            <a:endParaRPr lang="en-US" dirty="0"/>
          </a:p>
        </p:txBody>
      </p:sp>
      <p:sp>
        <p:nvSpPr>
          <p:cNvPr id="5" name="Slide Number Placeholder 4"/>
          <p:cNvSpPr>
            <a:spLocks noGrp="1"/>
          </p:cNvSpPr>
          <p:nvPr>
            <p:ph type="sldNum" sz="quarter" idx="12"/>
          </p:nvPr>
        </p:nvSpPr>
        <p:spPr/>
        <p:txBody>
          <a:bodyPr/>
          <a:lstStyle/>
          <a:p>
            <a:pPr>
              <a:defRPr/>
            </a:pPr>
            <a:fld id="{F59D9B86-AB8B-404F-8D86-C97B35C4C67E}" type="slidenum">
              <a:rPr lang="en-US" smtClean="0"/>
              <a:pPr>
                <a:defRPr/>
              </a:pPr>
              <a:t>2</a:t>
            </a:fld>
            <a:endParaRPr lang="en-US" dirty="0"/>
          </a:p>
        </p:txBody>
      </p:sp>
    </p:spTree>
    <p:extLst>
      <p:ext uri="{BB962C8B-B14F-4D97-AF65-F5344CB8AC3E}">
        <p14:creationId xmlns:p14="http://schemas.microsoft.com/office/powerpoint/2010/main" val="2826592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7.4, pgs. 426-434</a:t>
            </a:r>
          </a:p>
        </p:txBody>
      </p:sp>
      <p:sp>
        <p:nvSpPr>
          <p:cNvPr id="7" name="Content Placeholder 2"/>
          <p:cNvSpPr txBox="1">
            <a:spLocks/>
          </p:cNvSpPr>
          <p:nvPr/>
        </p:nvSpPr>
        <p:spPr bwMode="auto">
          <a:xfrm>
            <a:off x="1219200" y="304800"/>
            <a:ext cx="5181600" cy="518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l" rtl="0" eaLnBrk="1" fontAlgn="base" hangingPunct="1">
              <a:spcBef>
                <a:spcPts val="700"/>
              </a:spcBef>
              <a:spcAft>
                <a:spcPct val="0"/>
              </a:spcAft>
              <a:buClr>
                <a:srgbClr val="333399"/>
              </a:buClr>
              <a:buSzPct val="80000"/>
              <a:buFont typeface="Arial" panose="020B0604020202020204" pitchFamily="34" charset="0"/>
              <a:buNone/>
              <a:defRPr sz="2600" kern="1200">
                <a:solidFill>
                  <a:srgbClr val="FFFFFF"/>
                </a:solidFill>
                <a:latin typeface="+mn-lt"/>
                <a:ea typeface="+mn-ea"/>
                <a:cs typeface="+mn-cs"/>
              </a:defRPr>
            </a:lvl1pPr>
            <a:lvl2pPr marL="457200" indent="0" algn="ctr" rtl="0" eaLnBrk="1" fontAlgn="base" hangingPunct="1">
              <a:spcBef>
                <a:spcPts val="550"/>
              </a:spcBef>
              <a:spcAft>
                <a:spcPct val="0"/>
              </a:spcAft>
              <a:buClr>
                <a:srgbClr val="FF0000"/>
              </a:buClr>
              <a:buSzPct val="80000"/>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spcBef>
                <a:spcPts val="500"/>
              </a:spcBef>
              <a:spcAft>
                <a:spcPct val="0"/>
              </a:spcAft>
              <a:buClr>
                <a:srgbClr val="333399"/>
              </a:buClr>
              <a:buSzPct val="80000"/>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spcBef>
                <a:spcPts val="400"/>
              </a:spcBef>
              <a:spcAft>
                <a:spcPct val="0"/>
              </a:spcAft>
              <a:buClr>
                <a:srgbClr val="333399"/>
              </a:buClr>
              <a:buSzPct val="80000"/>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spcBef>
                <a:spcPts val="400"/>
              </a:spcBef>
              <a:spcAft>
                <a:spcPct val="0"/>
              </a:spcAft>
              <a:buClr>
                <a:srgbClr val="333399"/>
              </a:buClr>
              <a:buSzPct val="80000"/>
              <a:buFont typeface="Arial" panose="020B0604020202020204" pitchFamily="34" charset="0"/>
              <a:buNone/>
              <a:defRPr sz="14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sz="2400" dirty="0"/>
              <a:t>7.4 Problem Solving with Recursion</a:t>
            </a:r>
          </a:p>
          <a:p>
            <a:pPr algn="ctr"/>
            <a:r>
              <a:rPr lang="en-US" sz="2000" dirty="0"/>
              <a:t>Case Study: Towers of Hanoi</a:t>
            </a:r>
          </a:p>
          <a:p>
            <a:pPr algn="ctr"/>
            <a:r>
              <a:rPr lang="en-US" sz="2000" dirty="0"/>
              <a:t>Case Study: Counting Cells in a Blob</a:t>
            </a:r>
          </a:p>
        </p:txBody>
      </p:sp>
      <p:sp>
        <p:nvSpPr>
          <p:cNvPr id="2" name="Slide Number Placeholder 1"/>
          <p:cNvSpPr>
            <a:spLocks noGrp="1"/>
          </p:cNvSpPr>
          <p:nvPr>
            <p:ph type="sldNum" sz="quarter" idx="12"/>
          </p:nvPr>
        </p:nvSpPr>
        <p:spPr/>
        <p:txBody>
          <a:bodyPr/>
          <a:lstStyle/>
          <a:p>
            <a:pPr>
              <a:defRPr/>
            </a:pPr>
            <a:fld id="{A0C1462C-D640-45B3-901B-F425AA5C3674}" type="slidenum">
              <a:rPr lang="en-US" smtClean="0"/>
              <a:pPr>
                <a:defRPr/>
              </a:pPr>
              <a:t>20</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1" y="1102089"/>
            <a:ext cx="2366001" cy="1589105"/>
          </a:xfrm>
          <a:prstGeom prst="rect">
            <a:avLst/>
          </a:prstGeom>
        </p:spPr>
      </p:pic>
      <p:pic>
        <p:nvPicPr>
          <p:cNvPr id="6" name="Picture 2">
            <a:extLst>
              <a:ext uri="{FF2B5EF4-FFF2-40B4-BE49-F238E27FC236}">
                <a16:creationId xmlns:a16="http://schemas.microsoft.com/office/drawing/2014/main" id="{6155791D-58DF-4B32-B197-811E086D5F67}"/>
              </a:ext>
            </a:extLst>
          </p:cNvPr>
          <p:cNvPicPr>
            <a:picLocks noChangeAspect="1" noChangeArrowheads="1"/>
          </p:cNvPicPr>
          <p:nvPr/>
        </p:nvPicPr>
        <p:blipFill>
          <a:blip r:embed="rId3"/>
          <a:srcRect/>
          <a:stretch>
            <a:fillRect/>
          </a:stretch>
        </p:blipFill>
        <p:spPr bwMode="auto">
          <a:xfrm>
            <a:off x="7315201" y="3429000"/>
            <a:ext cx="1652991" cy="1676400"/>
          </a:xfrm>
          <a:prstGeom prst="rect">
            <a:avLst/>
          </a:prstGeom>
          <a:noFill/>
          <a:ln w="9525">
            <a:noFill/>
            <a:miter lim="800000"/>
            <a:headEnd/>
            <a:tailEnd/>
          </a:ln>
        </p:spPr>
      </p:pic>
    </p:spTree>
    <p:extLst>
      <p:ext uri="{BB962C8B-B14F-4D97-AF65-F5344CB8AC3E}">
        <p14:creationId xmlns:p14="http://schemas.microsoft.com/office/powerpoint/2010/main" val="3331722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E1FA4D8-848E-48BA-92BD-D21B1EF63097}"/>
              </a:ext>
            </a:extLst>
          </p:cNvPr>
          <p:cNvSpPr txBox="1"/>
          <p:nvPr/>
        </p:nvSpPr>
        <p:spPr>
          <a:xfrm>
            <a:off x="873889" y="3600856"/>
            <a:ext cx="8483030" cy="3231654"/>
          </a:xfrm>
          <a:prstGeom prst="rect">
            <a:avLst/>
          </a:prstGeom>
          <a:noFill/>
        </p:spPr>
        <p:txBody>
          <a:bodyPr wrap="square" rtlCol="0">
            <a:spAutoFit/>
          </a:bodyPr>
          <a:lstStyle/>
          <a:p>
            <a:r>
              <a:rPr lang="en-US" sz="1200" b="1" dirty="0">
                <a:latin typeface="Consolas" panose="020B0609020204030204" pitchFamily="49" charset="0"/>
                <a:cs typeface="Consolas" panose="020B0609020204030204" pitchFamily="49" charset="0"/>
              </a:rPr>
              <a:t>// recursive function to solve Tower of Hanoi puzzle</a:t>
            </a:r>
          </a:p>
          <a:p>
            <a:r>
              <a:rPr lang="en-US" sz="1200" b="1" dirty="0">
                <a:latin typeface="Consolas" panose="020B0609020204030204" pitchFamily="49" charset="0"/>
                <a:cs typeface="Consolas" panose="020B0609020204030204" pitchFamily="49" charset="0"/>
              </a:rPr>
              <a:t>void </a:t>
            </a:r>
            <a:r>
              <a:rPr lang="en-US" sz="1200" b="1" dirty="0" err="1">
                <a:latin typeface="Consolas" panose="020B0609020204030204" pitchFamily="49" charset="0"/>
                <a:cs typeface="Consolas" panose="020B0609020204030204" pitchFamily="49" charset="0"/>
              </a:rPr>
              <a:t>move_disk</a:t>
            </a:r>
            <a:r>
              <a:rPr lang="en-US" sz="1200" b="1" dirty="0">
                <a:latin typeface="Consolas" panose="020B0609020204030204" pitchFamily="49" charset="0"/>
                <a:cs typeface="Consolas" panose="020B0609020204030204" pitchFamily="49" charset="0"/>
              </a:rPr>
              <a:t>(int disk, char from, char to, char temp)</a:t>
            </a:r>
          </a:p>
          <a:p>
            <a:r>
              <a:rPr lang="en-US" sz="1200" b="1" dirty="0">
                <a:latin typeface="Consolas" panose="020B0609020204030204" pitchFamily="49" charset="0"/>
                <a:cs typeface="Consolas" panose="020B0609020204030204" pitchFamily="49" charset="0"/>
              </a:rPr>
              <a:t>{</a:t>
            </a:r>
          </a:p>
          <a:p>
            <a:r>
              <a:rPr lang="en-US" sz="1200" b="1" dirty="0">
                <a:latin typeface="Consolas" panose="020B0609020204030204" pitchFamily="49" charset="0"/>
                <a:cs typeface="Consolas" panose="020B0609020204030204" pitchFamily="49" charset="0"/>
              </a:rPr>
              <a:t>   if (disk == 1)</a:t>
            </a:r>
          </a:p>
          <a:p>
            <a:r>
              <a:rPr lang="en-US" sz="1200" b="1" dirty="0">
                <a:latin typeface="Consolas" panose="020B0609020204030204" pitchFamily="49" charset="0"/>
                <a:cs typeface="Consolas" panose="020B0609020204030204" pitchFamily="49" charset="0"/>
              </a:rPr>
              <a:t>   {</a:t>
            </a:r>
          </a:p>
          <a:p>
            <a:r>
              <a:rPr lang="en-US" sz="1200" b="1" dirty="0">
                <a:latin typeface="Consolas" panose="020B0609020204030204" pitchFamily="49" charset="0"/>
                <a:cs typeface="Consolas" panose="020B0609020204030204" pitchFamily="49" charset="0"/>
              </a:rPr>
              <a:t>      cout &lt;&lt; "Move disk 1 from " &lt;&lt; from &lt;&lt; " to " &lt;&lt; to &lt;&lt; </a:t>
            </a:r>
            <a:r>
              <a:rPr lang="en-US" sz="1200" b="1" dirty="0" err="1">
                <a:latin typeface="Consolas" panose="020B0609020204030204" pitchFamily="49" charset="0"/>
                <a:cs typeface="Consolas" panose="020B0609020204030204" pitchFamily="49" charset="0"/>
              </a:rPr>
              <a:t>endl</a:t>
            </a:r>
            <a:r>
              <a:rPr lang="en-US" sz="1200" b="1" dirty="0">
                <a:latin typeface="Consolas" panose="020B0609020204030204" pitchFamily="49" charset="0"/>
                <a:cs typeface="Consolas" panose="020B0609020204030204" pitchFamily="49" charset="0"/>
              </a:rPr>
              <a:t>;</a:t>
            </a:r>
          </a:p>
          <a:p>
            <a:r>
              <a:rPr lang="en-US" sz="1200" b="1" dirty="0">
                <a:latin typeface="Consolas" panose="020B0609020204030204" pitchFamily="49" charset="0"/>
                <a:cs typeface="Consolas" panose="020B0609020204030204" pitchFamily="49" charset="0"/>
              </a:rPr>
              <a:t>   }</a:t>
            </a:r>
          </a:p>
          <a:p>
            <a:endParaRPr lang="en-US" sz="1200" b="1" dirty="0">
              <a:latin typeface="Consolas" panose="020B0609020204030204" pitchFamily="49" charset="0"/>
              <a:cs typeface="Consolas" panose="020B0609020204030204" pitchFamily="49" charset="0"/>
            </a:endParaRPr>
          </a:p>
          <a:p>
            <a:endParaRPr lang="en-US" sz="1200" b="1" dirty="0">
              <a:latin typeface="Consolas" panose="020B0609020204030204" pitchFamily="49" charset="0"/>
              <a:cs typeface="Consolas" panose="020B0609020204030204" pitchFamily="49" charset="0"/>
            </a:endParaRPr>
          </a:p>
          <a:p>
            <a:endParaRPr lang="en-US" sz="1200" b="1" dirty="0">
              <a:latin typeface="Consolas" panose="020B0609020204030204" pitchFamily="49" charset="0"/>
              <a:cs typeface="Consolas" panose="020B0609020204030204" pitchFamily="49" charset="0"/>
            </a:endParaRPr>
          </a:p>
          <a:p>
            <a:endParaRPr lang="en-US" sz="1200" b="1" dirty="0">
              <a:latin typeface="Consolas" panose="020B0609020204030204" pitchFamily="49" charset="0"/>
              <a:cs typeface="Consolas" panose="020B0609020204030204" pitchFamily="49" charset="0"/>
            </a:endParaRPr>
          </a:p>
          <a:p>
            <a:endParaRPr lang="en-US" sz="1200" b="1" dirty="0">
              <a:latin typeface="Consolas" panose="020B0609020204030204" pitchFamily="49" charset="0"/>
              <a:cs typeface="Consolas" panose="020B0609020204030204" pitchFamily="49" charset="0"/>
            </a:endParaRPr>
          </a:p>
          <a:p>
            <a:endParaRPr lang="en-US" sz="1200" b="1" dirty="0">
              <a:latin typeface="Consolas" panose="020B0609020204030204" pitchFamily="49" charset="0"/>
              <a:cs typeface="Consolas" panose="020B0609020204030204" pitchFamily="49" charset="0"/>
            </a:endParaRPr>
          </a:p>
          <a:p>
            <a:endParaRPr lang="en-US" sz="1200" b="1" dirty="0">
              <a:latin typeface="Consolas" panose="020B0609020204030204" pitchFamily="49" charset="0"/>
              <a:cs typeface="Consolas" panose="020B0609020204030204" pitchFamily="49" charset="0"/>
            </a:endParaRPr>
          </a:p>
          <a:p>
            <a:endParaRPr lang="en-US" sz="1200" b="1" dirty="0">
              <a:latin typeface="Consolas" panose="020B0609020204030204" pitchFamily="49" charset="0"/>
              <a:cs typeface="Consolas" panose="020B0609020204030204" pitchFamily="49" charset="0"/>
            </a:endParaRPr>
          </a:p>
          <a:p>
            <a:endParaRPr lang="en-US" sz="1200" b="1" dirty="0">
              <a:latin typeface="Consolas" panose="020B0609020204030204" pitchFamily="49" charset="0"/>
              <a:cs typeface="Consolas" panose="020B0609020204030204" pitchFamily="49" charset="0"/>
            </a:endParaRPr>
          </a:p>
          <a:p>
            <a:r>
              <a:rPr lang="en-US" sz="1200" b="1" dirty="0">
                <a:latin typeface="Consolas" panose="020B0609020204030204" pitchFamily="49" charset="0"/>
                <a:cs typeface="Consolas" panose="020B0609020204030204" pitchFamily="49" charset="0"/>
              </a:rPr>
              <a:t>}</a:t>
            </a:r>
          </a:p>
        </p:txBody>
      </p:sp>
      <p:sp>
        <p:nvSpPr>
          <p:cNvPr id="13" name="TextBox 12">
            <a:extLst>
              <a:ext uri="{FF2B5EF4-FFF2-40B4-BE49-F238E27FC236}">
                <a16:creationId xmlns:a16="http://schemas.microsoft.com/office/drawing/2014/main" id="{4E1FA4D8-848E-48BA-92BD-D21B1EF63097}"/>
              </a:ext>
            </a:extLst>
          </p:cNvPr>
          <p:cNvSpPr txBox="1"/>
          <p:nvPr/>
        </p:nvSpPr>
        <p:spPr>
          <a:xfrm>
            <a:off x="852611" y="4880599"/>
            <a:ext cx="8483030" cy="1754326"/>
          </a:xfrm>
          <a:prstGeom prst="rect">
            <a:avLst/>
          </a:prstGeom>
          <a:noFill/>
        </p:spPr>
        <p:txBody>
          <a:bodyPr wrap="square" rtlCol="0">
            <a:spAutoFit/>
          </a:bodyPr>
          <a:lstStyle/>
          <a:p>
            <a:r>
              <a:rPr lang="en-US" sz="1200" b="1" dirty="0">
                <a:latin typeface="Consolas" panose="020B0609020204030204" pitchFamily="49" charset="0"/>
                <a:cs typeface="Consolas" panose="020B0609020204030204" pitchFamily="49" charset="0"/>
              </a:rPr>
              <a:t>   else</a:t>
            </a:r>
          </a:p>
          <a:p>
            <a:r>
              <a:rPr lang="en-US" sz="1200" b="1" dirty="0">
                <a:latin typeface="Consolas" panose="020B0609020204030204" pitchFamily="49" charset="0"/>
                <a:cs typeface="Consolas" panose="020B0609020204030204" pitchFamily="49" charset="0"/>
              </a:rPr>
              <a:t>   {</a:t>
            </a:r>
          </a:p>
          <a:p>
            <a:r>
              <a:rPr lang="en-US" sz="1200" b="1" dirty="0">
                <a:latin typeface="Consolas" panose="020B0609020204030204" pitchFamily="49" charset="0"/>
                <a:cs typeface="Consolas" panose="020B0609020204030204" pitchFamily="49" charset="0"/>
              </a:rPr>
              <a:t>      // move top disks (disks-1) to temporary peg.</a:t>
            </a:r>
          </a:p>
          <a:p>
            <a:r>
              <a:rPr lang="en-US" sz="1200" b="1" dirty="0">
                <a:latin typeface="Consolas" panose="020B0609020204030204" pitchFamily="49" charset="0"/>
                <a:cs typeface="Consolas" panose="020B0609020204030204" pitchFamily="49" charset="0"/>
              </a:rPr>
              <a:t>      </a:t>
            </a:r>
            <a:r>
              <a:rPr lang="en-US" sz="1200" b="1" dirty="0" err="1">
                <a:latin typeface="Consolas" panose="020B0609020204030204" pitchFamily="49" charset="0"/>
                <a:cs typeface="Consolas" panose="020B0609020204030204" pitchFamily="49" charset="0"/>
              </a:rPr>
              <a:t>move_disk</a:t>
            </a:r>
            <a:r>
              <a:rPr lang="en-US" sz="1200" b="1" dirty="0">
                <a:latin typeface="Consolas" panose="020B0609020204030204" pitchFamily="49" charset="0"/>
                <a:cs typeface="Consolas" panose="020B0609020204030204" pitchFamily="49" charset="0"/>
              </a:rPr>
              <a:t>(disk - 1, from, temp, to);</a:t>
            </a:r>
          </a:p>
          <a:p>
            <a:r>
              <a:rPr lang="en-US" sz="1200" b="1" dirty="0">
                <a:latin typeface="Consolas" panose="020B0609020204030204" pitchFamily="49" charset="0"/>
                <a:cs typeface="Consolas" panose="020B0609020204030204" pitchFamily="49" charset="0"/>
              </a:rPr>
              <a:t>  </a:t>
            </a:r>
          </a:p>
          <a:p>
            <a:endParaRPr lang="en-US" sz="1200" b="1" dirty="0">
              <a:latin typeface="Consolas" panose="020B0609020204030204" pitchFamily="49" charset="0"/>
              <a:cs typeface="Consolas" panose="020B0609020204030204" pitchFamily="49" charset="0"/>
            </a:endParaRPr>
          </a:p>
          <a:p>
            <a:endParaRPr lang="en-US" sz="1200" b="1" dirty="0">
              <a:latin typeface="Consolas" panose="020B0609020204030204" pitchFamily="49" charset="0"/>
              <a:cs typeface="Consolas" panose="020B0609020204030204" pitchFamily="49" charset="0"/>
            </a:endParaRPr>
          </a:p>
          <a:p>
            <a:endParaRPr lang="en-US" sz="1200" b="1" dirty="0">
              <a:latin typeface="Consolas" panose="020B0609020204030204" pitchFamily="49" charset="0"/>
              <a:cs typeface="Consolas" panose="020B0609020204030204" pitchFamily="49" charset="0"/>
            </a:endParaRPr>
          </a:p>
          <a:p>
            <a:r>
              <a:rPr lang="en-US" sz="1200" b="1" dirty="0">
                <a:latin typeface="Consolas" panose="020B0609020204030204" pitchFamily="49" charset="0"/>
                <a:cs typeface="Consolas" panose="020B0609020204030204" pitchFamily="49" charset="0"/>
              </a:rPr>
              <a:t>   }</a:t>
            </a:r>
          </a:p>
        </p:txBody>
      </p:sp>
      <p:sp>
        <p:nvSpPr>
          <p:cNvPr id="2" name="Title 1"/>
          <p:cNvSpPr>
            <a:spLocks noGrp="1"/>
          </p:cNvSpPr>
          <p:nvPr>
            <p:ph type="title"/>
          </p:nvPr>
        </p:nvSpPr>
        <p:spPr/>
        <p:txBody>
          <a:bodyPr/>
          <a:lstStyle/>
          <a:p>
            <a:r>
              <a:rPr lang="en-US" dirty="0"/>
              <a:t>Towers of Hanoi</a:t>
            </a:r>
          </a:p>
        </p:txBody>
      </p:sp>
      <p:sp>
        <p:nvSpPr>
          <p:cNvPr id="4" name="Footer Placeholder 3"/>
          <p:cNvSpPr>
            <a:spLocks noGrp="1"/>
          </p:cNvSpPr>
          <p:nvPr>
            <p:ph type="ftr" sz="quarter" idx="11"/>
          </p:nvPr>
        </p:nvSpPr>
        <p:spPr/>
        <p:txBody>
          <a:bodyPr/>
          <a:lstStyle/>
          <a:p>
            <a:pPr>
              <a:defRPr/>
            </a:pPr>
            <a:r>
              <a:rPr lang="en-US"/>
              <a:t>Recursion (24)</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21</a:t>
            </a:fld>
            <a:endParaRPr lang="en-US" dirty="0"/>
          </a:p>
        </p:txBody>
      </p:sp>
      <p:sp>
        <p:nvSpPr>
          <p:cNvPr id="11" name="Content Placeholder 2"/>
          <p:cNvSpPr>
            <a:spLocks noGrp="1"/>
          </p:cNvSpPr>
          <p:nvPr>
            <p:ph sz="quarter" idx="1"/>
          </p:nvPr>
        </p:nvSpPr>
        <p:spPr>
          <a:xfrm>
            <a:off x="544010" y="1295401"/>
            <a:ext cx="6085390" cy="2362199"/>
          </a:xfrm>
        </p:spPr>
        <p:txBody>
          <a:bodyPr/>
          <a:lstStyle/>
          <a:p>
            <a:r>
              <a:rPr lang="en-US" sz="2000" dirty="0"/>
              <a:t>Move the three disks to a different peg, maintaining their order (largest disk on bottom, smallest on top, etc.)</a:t>
            </a:r>
          </a:p>
          <a:p>
            <a:pPr lvl="1"/>
            <a:r>
              <a:rPr lang="en-US" sz="1800" dirty="0"/>
              <a:t>Only the top disk on a peg can be moved to another peg.</a:t>
            </a:r>
          </a:p>
          <a:p>
            <a:pPr lvl="1"/>
            <a:r>
              <a:rPr lang="en-US" sz="1800" dirty="0"/>
              <a:t>A larger disk cannot be placed on top of a smaller disk.</a:t>
            </a:r>
            <a:endParaRPr lang="en-US" dirty="0"/>
          </a:p>
        </p:txBody>
      </p:sp>
      <p:pic>
        <p:nvPicPr>
          <p:cNvPr id="8" name="Picture 7">
            <a:extLst>
              <a:ext uri="{FF2B5EF4-FFF2-40B4-BE49-F238E27FC236}">
                <a16:creationId xmlns:a16="http://schemas.microsoft.com/office/drawing/2014/main" id="{74667C26-DE49-48D0-BF19-76EB77F98C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7489" y="1305163"/>
            <a:ext cx="3205057" cy="2152650"/>
          </a:xfrm>
          <a:prstGeom prst="rect">
            <a:avLst/>
          </a:prstGeom>
        </p:spPr>
      </p:pic>
      <p:sp>
        <p:nvSpPr>
          <p:cNvPr id="12" name="TextBox 11">
            <a:extLst>
              <a:ext uri="{FF2B5EF4-FFF2-40B4-BE49-F238E27FC236}">
                <a16:creationId xmlns:a16="http://schemas.microsoft.com/office/drawing/2014/main" id="{2439CBC7-268F-4EFC-9F7B-E735A7661F16}"/>
              </a:ext>
            </a:extLst>
          </p:cNvPr>
          <p:cNvSpPr txBox="1"/>
          <p:nvPr/>
        </p:nvSpPr>
        <p:spPr>
          <a:xfrm>
            <a:off x="6957980" y="3611648"/>
            <a:ext cx="3581400" cy="338554"/>
          </a:xfrm>
          <a:prstGeom prst="rect">
            <a:avLst/>
          </a:prstGeom>
          <a:solidFill>
            <a:srgbClr val="FFFF00"/>
          </a:solidFill>
        </p:spPr>
        <p:txBody>
          <a:bodyPr wrap="square" rtlCol="0">
            <a:spAutoFit/>
          </a:bodyPr>
          <a:lstStyle/>
          <a:p>
            <a:pPr algn="ctr"/>
            <a:r>
              <a:rPr lang="en-US" sz="1600" b="1" dirty="0" err="1">
                <a:latin typeface="Consolas" panose="020B0609020204030204" pitchFamily="49" charset="0"/>
                <a:cs typeface="Consolas" panose="020B0609020204030204" pitchFamily="49" charset="0"/>
              </a:rPr>
              <a:t>move_disk</a:t>
            </a:r>
            <a:r>
              <a:rPr lang="en-US" sz="1600" b="1" dirty="0">
                <a:latin typeface="Consolas" panose="020B0609020204030204" pitchFamily="49" charset="0"/>
                <a:cs typeface="Consolas" panose="020B0609020204030204" pitchFamily="49" charset="0"/>
              </a:rPr>
              <a:t>(4, 'L', 'R', 'M')</a:t>
            </a:r>
          </a:p>
        </p:txBody>
      </p:sp>
      <p:sp>
        <p:nvSpPr>
          <p:cNvPr id="10" name="TextBox 9">
            <a:extLst>
              <a:ext uri="{FF2B5EF4-FFF2-40B4-BE49-F238E27FC236}">
                <a16:creationId xmlns:a16="http://schemas.microsoft.com/office/drawing/2014/main" id="{627AB827-EE1B-46D4-AF7A-1989C08A34B6}"/>
              </a:ext>
            </a:extLst>
          </p:cNvPr>
          <p:cNvSpPr txBox="1"/>
          <p:nvPr/>
        </p:nvSpPr>
        <p:spPr>
          <a:xfrm>
            <a:off x="8450488" y="4191001"/>
            <a:ext cx="2057400" cy="2400657"/>
          </a:xfrm>
          <a:prstGeom prst="rect">
            <a:avLst/>
          </a:prstGeom>
          <a:solidFill>
            <a:srgbClr val="FFFF00"/>
          </a:solidFill>
        </p:spPr>
        <p:txBody>
          <a:bodyPr wrap="square" rtlCol="0">
            <a:spAutoFit/>
          </a:bodyPr>
          <a:lstStyle/>
          <a:p>
            <a:pPr algn="ctr"/>
            <a:r>
              <a:rPr lang="en-US" sz="1000" b="1" dirty="0">
                <a:latin typeface="Consolas" panose="020B0609020204030204" pitchFamily="49" charset="0"/>
                <a:cs typeface="Consolas" panose="020B0609020204030204" pitchFamily="49" charset="0"/>
              </a:rPr>
              <a:t>Move disk 1 from L to M</a:t>
            </a:r>
          </a:p>
          <a:p>
            <a:pPr algn="ctr"/>
            <a:r>
              <a:rPr lang="en-US" sz="1000" b="1" dirty="0">
                <a:latin typeface="Consolas" panose="020B0609020204030204" pitchFamily="49" charset="0"/>
                <a:cs typeface="Consolas" panose="020B0609020204030204" pitchFamily="49" charset="0"/>
              </a:rPr>
              <a:t>Move disk 2 from L to R</a:t>
            </a:r>
          </a:p>
          <a:p>
            <a:pPr algn="ctr"/>
            <a:r>
              <a:rPr lang="en-US" sz="1000" b="1" dirty="0">
                <a:latin typeface="Consolas" panose="020B0609020204030204" pitchFamily="49" charset="0"/>
                <a:cs typeface="Consolas" panose="020B0609020204030204" pitchFamily="49" charset="0"/>
              </a:rPr>
              <a:t>Move disk 1 from M to R</a:t>
            </a:r>
          </a:p>
          <a:p>
            <a:pPr algn="ctr"/>
            <a:r>
              <a:rPr lang="en-US" sz="1000" b="1" dirty="0">
                <a:latin typeface="Consolas" panose="020B0609020204030204" pitchFamily="49" charset="0"/>
                <a:cs typeface="Consolas" panose="020B0609020204030204" pitchFamily="49" charset="0"/>
              </a:rPr>
              <a:t>Move disk 3 from L to M</a:t>
            </a:r>
          </a:p>
          <a:p>
            <a:pPr algn="ctr"/>
            <a:r>
              <a:rPr lang="en-US" sz="1000" b="1" dirty="0">
                <a:latin typeface="Consolas" panose="020B0609020204030204" pitchFamily="49" charset="0"/>
                <a:cs typeface="Consolas" panose="020B0609020204030204" pitchFamily="49" charset="0"/>
              </a:rPr>
              <a:t>Move disk 1 from R to L</a:t>
            </a:r>
          </a:p>
          <a:p>
            <a:pPr algn="ctr"/>
            <a:r>
              <a:rPr lang="en-US" sz="1000" b="1" dirty="0">
                <a:latin typeface="Consolas" panose="020B0609020204030204" pitchFamily="49" charset="0"/>
                <a:cs typeface="Consolas" panose="020B0609020204030204" pitchFamily="49" charset="0"/>
              </a:rPr>
              <a:t>Move disk 2 from R to M</a:t>
            </a:r>
          </a:p>
          <a:p>
            <a:pPr algn="ctr"/>
            <a:r>
              <a:rPr lang="en-US" sz="1000" b="1" dirty="0">
                <a:latin typeface="Consolas" panose="020B0609020204030204" pitchFamily="49" charset="0"/>
                <a:cs typeface="Consolas" panose="020B0609020204030204" pitchFamily="49" charset="0"/>
              </a:rPr>
              <a:t>Move disk 1 from L to M</a:t>
            </a:r>
          </a:p>
          <a:p>
            <a:pPr algn="ctr"/>
            <a:r>
              <a:rPr lang="en-US" sz="1000" b="1" dirty="0">
                <a:latin typeface="Consolas" panose="020B0609020204030204" pitchFamily="49" charset="0"/>
                <a:cs typeface="Consolas" panose="020B0609020204030204" pitchFamily="49" charset="0"/>
              </a:rPr>
              <a:t>Move disk 4 from L to R</a:t>
            </a:r>
          </a:p>
          <a:p>
            <a:pPr algn="ctr"/>
            <a:r>
              <a:rPr lang="en-US" sz="1000" b="1" dirty="0">
                <a:latin typeface="Consolas" panose="020B0609020204030204" pitchFamily="49" charset="0"/>
                <a:cs typeface="Consolas" panose="020B0609020204030204" pitchFamily="49" charset="0"/>
              </a:rPr>
              <a:t>Move disk 1 from M to R</a:t>
            </a:r>
          </a:p>
          <a:p>
            <a:pPr algn="ctr"/>
            <a:r>
              <a:rPr lang="en-US" sz="1000" b="1" dirty="0">
                <a:latin typeface="Consolas" panose="020B0609020204030204" pitchFamily="49" charset="0"/>
                <a:cs typeface="Consolas" panose="020B0609020204030204" pitchFamily="49" charset="0"/>
              </a:rPr>
              <a:t>Move disk 2 from M to L</a:t>
            </a:r>
          </a:p>
          <a:p>
            <a:pPr algn="ctr"/>
            <a:r>
              <a:rPr lang="en-US" sz="1000" b="1" dirty="0">
                <a:latin typeface="Consolas" panose="020B0609020204030204" pitchFamily="49" charset="0"/>
                <a:cs typeface="Consolas" panose="020B0609020204030204" pitchFamily="49" charset="0"/>
              </a:rPr>
              <a:t>Move disk 1 from R to L</a:t>
            </a:r>
          </a:p>
          <a:p>
            <a:pPr algn="ctr"/>
            <a:r>
              <a:rPr lang="en-US" sz="1000" b="1" dirty="0">
                <a:latin typeface="Consolas" panose="020B0609020204030204" pitchFamily="49" charset="0"/>
                <a:cs typeface="Consolas" panose="020B0609020204030204" pitchFamily="49" charset="0"/>
              </a:rPr>
              <a:t>Move disk 3 from M to R</a:t>
            </a:r>
          </a:p>
          <a:p>
            <a:pPr algn="ctr"/>
            <a:r>
              <a:rPr lang="en-US" sz="1000" b="1" dirty="0">
                <a:latin typeface="Consolas" panose="020B0609020204030204" pitchFamily="49" charset="0"/>
                <a:cs typeface="Consolas" panose="020B0609020204030204" pitchFamily="49" charset="0"/>
              </a:rPr>
              <a:t>Move disk 1 from L to M</a:t>
            </a:r>
          </a:p>
          <a:p>
            <a:pPr algn="ctr"/>
            <a:r>
              <a:rPr lang="en-US" sz="1000" b="1" dirty="0">
                <a:latin typeface="Consolas" panose="020B0609020204030204" pitchFamily="49" charset="0"/>
                <a:cs typeface="Consolas" panose="020B0609020204030204" pitchFamily="49" charset="0"/>
              </a:rPr>
              <a:t>Move disk 2 from L to R</a:t>
            </a:r>
          </a:p>
          <a:p>
            <a:pPr algn="ctr"/>
            <a:r>
              <a:rPr lang="en-US" sz="1000" b="1" dirty="0">
                <a:latin typeface="Consolas" panose="020B0609020204030204" pitchFamily="49" charset="0"/>
                <a:cs typeface="Consolas" panose="020B0609020204030204" pitchFamily="49" charset="0"/>
              </a:rPr>
              <a:t>Move disk 1 from M to R</a:t>
            </a:r>
          </a:p>
        </p:txBody>
      </p:sp>
      <p:sp>
        <p:nvSpPr>
          <p:cNvPr id="3" name="TextBox 2">
            <a:extLst>
              <a:ext uri="{FF2B5EF4-FFF2-40B4-BE49-F238E27FC236}">
                <a16:creationId xmlns:a16="http://schemas.microsoft.com/office/drawing/2014/main" id="{B1AD2104-F64A-479E-94B7-F2707D85212F}"/>
              </a:ext>
            </a:extLst>
          </p:cNvPr>
          <p:cNvSpPr txBox="1"/>
          <p:nvPr/>
        </p:nvSpPr>
        <p:spPr>
          <a:xfrm>
            <a:off x="7789962" y="3105499"/>
            <a:ext cx="2296103" cy="338554"/>
          </a:xfrm>
          <a:prstGeom prst="rect">
            <a:avLst/>
          </a:prstGeom>
          <a:noFill/>
        </p:spPr>
        <p:txBody>
          <a:bodyPr wrap="square" rtlCol="0">
            <a:spAutoFit/>
          </a:bodyPr>
          <a:lstStyle/>
          <a:p>
            <a:pPr algn="ctr"/>
            <a:r>
              <a:rPr lang="en-US" sz="1600" b="1" dirty="0"/>
              <a:t>L             M             R</a:t>
            </a:r>
          </a:p>
        </p:txBody>
      </p:sp>
      <p:sp>
        <p:nvSpPr>
          <p:cNvPr id="14" name="TextBox 13">
            <a:extLst>
              <a:ext uri="{FF2B5EF4-FFF2-40B4-BE49-F238E27FC236}">
                <a16:creationId xmlns:a16="http://schemas.microsoft.com/office/drawing/2014/main" id="{93BC8ECE-5849-46B2-B07B-95CDACE6DE7B}"/>
              </a:ext>
            </a:extLst>
          </p:cNvPr>
          <p:cNvSpPr txBox="1"/>
          <p:nvPr/>
        </p:nvSpPr>
        <p:spPr>
          <a:xfrm>
            <a:off x="873889" y="5599787"/>
            <a:ext cx="8483030" cy="461665"/>
          </a:xfrm>
          <a:prstGeom prst="rect">
            <a:avLst/>
          </a:prstGeom>
          <a:noFill/>
        </p:spPr>
        <p:txBody>
          <a:bodyPr wrap="square" rtlCol="0">
            <a:spAutoFit/>
          </a:bodyPr>
          <a:lstStyle/>
          <a:p>
            <a:r>
              <a:rPr lang="en-US" sz="1200" b="1" dirty="0">
                <a:latin typeface="Consolas" panose="020B0609020204030204" pitchFamily="49" charset="0"/>
                <a:cs typeface="Consolas" panose="020B0609020204030204" pitchFamily="49" charset="0"/>
              </a:rPr>
              <a:t>      // move bottom disk to destination.</a:t>
            </a:r>
          </a:p>
          <a:p>
            <a:r>
              <a:rPr lang="en-US" sz="1200" b="1" dirty="0">
                <a:latin typeface="Consolas" panose="020B0609020204030204" pitchFamily="49" charset="0"/>
                <a:cs typeface="Consolas" panose="020B0609020204030204" pitchFamily="49" charset="0"/>
              </a:rPr>
              <a:t>      cout &lt;&lt; "Move disk " &lt;&lt; disk &lt;&lt; " from " &lt;&lt; from &lt;&lt; " to " &lt;&lt; to &lt;&lt; endl;</a:t>
            </a:r>
          </a:p>
        </p:txBody>
      </p:sp>
      <p:sp>
        <p:nvSpPr>
          <p:cNvPr id="15" name="TextBox 14">
            <a:extLst>
              <a:ext uri="{FF2B5EF4-FFF2-40B4-BE49-F238E27FC236}">
                <a16:creationId xmlns:a16="http://schemas.microsoft.com/office/drawing/2014/main" id="{ABF74C6D-AF42-463D-B543-E76D04DF7927}"/>
              </a:ext>
            </a:extLst>
          </p:cNvPr>
          <p:cNvSpPr txBox="1"/>
          <p:nvPr/>
        </p:nvSpPr>
        <p:spPr>
          <a:xfrm>
            <a:off x="873889" y="5963057"/>
            <a:ext cx="8483030" cy="461665"/>
          </a:xfrm>
          <a:prstGeom prst="rect">
            <a:avLst/>
          </a:prstGeom>
          <a:noFill/>
        </p:spPr>
        <p:txBody>
          <a:bodyPr wrap="square" rtlCol="0">
            <a:spAutoFit/>
          </a:bodyPr>
          <a:lstStyle/>
          <a:p>
            <a:r>
              <a:rPr lang="en-US" sz="1200" b="1" dirty="0">
                <a:latin typeface="Consolas" panose="020B0609020204030204" pitchFamily="49" charset="0"/>
                <a:cs typeface="Consolas" panose="020B0609020204030204" pitchFamily="49" charset="0"/>
              </a:rPr>
              <a:t>      // finish by moving temp disks on top of destination.</a:t>
            </a:r>
          </a:p>
          <a:p>
            <a:r>
              <a:rPr lang="en-US" sz="1200" b="1" dirty="0">
                <a:latin typeface="Consolas" panose="020B0609020204030204" pitchFamily="49" charset="0"/>
                <a:cs typeface="Consolas" panose="020B0609020204030204" pitchFamily="49" charset="0"/>
              </a:rPr>
              <a:t>      </a:t>
            </a:r>
            <a:r>
              <a:rPr lang="en-US" sz="1200" b="1" dirty="0" err="1">
                <a:latin typeface="Consolas" panose="020B0609020204030204" pitchFamily="49" charset="0"/>
                <a:cs typeface="Consolas" panose="020B0609020204030204" pitchFamily="49" charset="0"/>
              </a:rPr>
              <a:t>move_disk</a:t>
            </a:r>
            <a:r>
              <a:rPr lang="en-US" sz="1200" b="1" dirty="0">
                <a:latin typeface="Consolas" panose="020B0609020204030204" pitchFamily="49" charset="0"/>
                <a:cs typeface="Consolas" panose="020B0609020204030204" pitchFamily="49" charset="0"/>
              </a:rPr>
              <a:t>(disk - 1, temp, to, from);</a:t>
            </a:r>
          </a:p>
        </p:txBody>
      </p:sp>
    </p:spTree>
    <p:extLst>
      <p:ext uri="{BB962C8B-B14F-4D97-AF65-F5344CB8AC3E}">
        <p14:creationId xmlns:p14="http://schemas.microsoft.com/office/powerpoint/2010/main" val="239519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2" grpId="0" animBg="1"/>
      <p:bldP spid="10"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Counting Cells in a Blob</a:t>
            </a:r>
          </a:p>
        </p:txBody>
      </p:sp>
      <p:sp>
        <p:nvSpPr>
          <p:cNvPr id="3" name="Content Placeholder 2"/>
          <p:cNvSpPr>
            <a:spLocks noGrp="1"/>
          </p:cNvSpPr>
          <p:nvPr>
            <p:ph sz="quarter" idx="1"/>
          </p:nvPr>
        </p:nvSpPr>
        <p:spPr/>
        <p:txBody>
          <a:bodyPr/>
          <a:lstStyle/>
          <a:p>
            <a:r>
              <a:rPr lang="en-US" sz="2000" dirty="0"/>
              <a:t>Consider how we might process an image that is presented as a two-dimensional grid of color values.</a:t>
            </a:r>
          </a:p>
          <a:p>
            <a:r>
              <a:rPr lang="en-US" sz="2000" dirty="0"/>
              <a:t>Information in the image may come from</a:t>
            </a:r>
          </a:p>
          <a:p>
            <a:pPr lvl="1"/>
            <a:r>
              <a:rPr lang="en-US" sz="1800" dirty="0"/>
              <a:t>Medical records (X-ray, MRI, death records, …)</a:t>
            </a:r>
          </a:p>
          <a:p>
            <a:pPr lvl="1">
              <a:spcBef>
                <a:spcPts val="0"/>
              </a:spcBef>
            </a:pPr>
            <a:r>
              <a:rPr lang="en-US" sz="1800" dirty="0"/>
              <a:t>Big data (NSA, Google, Facebook, …)</a:t>
            </a:r>
          </a:p>
          <a:p>
            <a:pPr lvl="1">
              <a:spcBef>
                <a:spcPts val="0"/>
              </a:spcBef>
            </a:pPr>
            <a:r>
              <a:rPr lang="en-US" sz="1800" dirty="0"/>
              <a:t>Satellite imagery</a:t>
            </a:r>
          </a:p>
          <a:p>
            <a:pPr lvl="1">
              <a:spcBef>
                <a:spcPts val="0"/>
              </a:spcBef>
            </a:pPr>
            <a:r>
              <a:rPr lang="en-US" sz="1800" dirty="0"/>
              <a:t>Shopping networks</a:t>
            </a:r>
          </a:p>
          <a:p>
            <a:r>
              <a:rPr lang="en-US" sz="2000" dirty="0"/>
              <a:t>Problem:</a:t>
            </a:r>
          </a:p>
          <a:p>
            <a:pPr lvl="1"/>
            <a:r>
              <a:rPr lang="en-US" sz="1800" dirty="0"/>
              <a:t>The goal is to determine the size of any area in the image that is considered abnormal because of its color values.</a:t>
            </a:r>
          </a:p>
          <a:p>
            <a:pPr lvl="1"/>
            <a:r>
              <a:rPr lang="en-US" sz="1800" dirty="0"/>
              <a:t>Given a two-dimensional grid of cells, each cell contains either a normal background color or a second color, which indicates the presence of an abnormality.</a:t>
            </a:r>
          </a:p>
          <a:p>
            <a:pPr lvl="1"/>
            <a:r>
              <a:rPr lang="en-US" sz="1800" dirty="0"/>
              <a:t>A </a:t>
            </a:r>
            <a:r>
              <a:rPr lang="en-US" sz="1800" i="1" dirty="0"/>
              <a:t>blob</a:t>
            </a:r>
            <a:r>
              <a:rPr lang="en-US" sz="1800" dirty="0"/>
              <a:t> is a collection of contiguous abnormal cells.</a:t>
            </a:r>
          </a:p>
          <a:p>
            <a:pPr lvl="1"/>
            <a:r>
              <a:rPr lang="en-US" sz="1800" dirty="0"/>
              <a:t>A user will enter the x, y coordinates of a cell in the blob, and the program will determine the count of all cells in that blob.</a:t>
            </a:r>
          </a:p>
        </p:txBody>
      </p:sp>
      <p:sp>
        <p:nvSpPr>
          <p:cNvPr id="4" name="Footer Placeholder 3"/>
          <p:cNvSpPr>
            <a:spLocks noGrp="1"/>
          </p:cNvSpPr>
          <p:nvPr>
            <p:ph type="ftr" sz="quarter" idx="11"/>
          </p:nvPr>
        </p:nvSpPr>
        <p:spPr/>
        <p:txBody>
          <a:bodyPr/>
          <a:lstStyle/>
          <a:p>
            <a:pPr>
              <a:defRPr/>
            </a:pPr>
            <a:r>
              <a:rPr lang="en-US"/>
              <a:t>Recursion (24)</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22</a:t>
            </a:fld>
            <a:endParaRPr lang="en-US" dirty="0"/>
          </a:p>
        </p:txBody>
      </p:sp>
      <p:pic>
        <p:nvPicPr>
          <p:cNvPr id="6" name="Picture 2"/>
          <p:cNvPicPr>
            <a:picLocks noChangeAspect="1" noChangeArrowheads="1"/>
          </p:cNvPicPr>
          <p:nvPr/>
        </p:nvPicPr>
        <p:blipFill>
          <a:blip r:embed="rId3"/>
          <a:srcRect/>
          <a:stretch>
            <a:fillRect/>
          </a:stretch>
        </p:blipFill>
        <p:spPr bwMode="auto">
          <a:xfrm>
            <a:off x="7696201" y="1905001"/>
            <a:ext cx="1457325" cy="1477963"/>
          </a:xfrm>
          <a:prstGeom prst="rect">
            <a:avLst/>
          </a:prstGeom>
          <a:noFill/>
          <a:ln w="9525">
            <a:noFill/>
            <a:miter lim="800000"/>
            <a:headEnd/>
            <a:tailEnd/>
          </a:ln>
        </p:spPr>
      </p:pic>
      <p:pic>
        <p:nvPicPr>
          <p:cNvPr id="9" name="Picture 8">
            <a:extLst>
              <a:ext uri="{FF2B5EF4-FFF2-40B4-BE49-F238E27FC236}">
                <a16:creationId xmlns:a16="http://schemas.microsoft.com/office/drawing/2014/main" id="{4BE8E955-6149-4340-B251-9AD471A76E53}"/>
              </a:ext>
            </a:extLst>
          </p:cNvPr>
          <p:cNvPicPr>
            <a:picLocks noChangeAspect="1"/>
          </p:cNvPicPr>
          <p:nvPr/>
        </p:nvPicPr>
        <p:blipFill>
          <a:blip r:embed="rId4"/>
          <a:stretch>
            <a:fillRect/>
          </a:stretch>
        </p:blipFill>
        <p:spPr>
          <a:xfrm>
            <a:off x="1858778" y="4022579"/>
            <a:ext cx="3842343" cy="2651760"/>
          </a:xfrm>
          <a:prstGeom prst="rect">
            <a:avLst/>
          </a:prstGeom>
        </p:spPr>
      </p:pic>
      <p:pic>
        <p:nvPicPr>
          <p:cNvPr id="7" name="Picture 6">
            <a:extLst>
              <a:ext uri="{FF2B5EF4-FFF2-40B4-BE49-F238E27FC236}">
                <a16:creationId xmlns:a16="http://schemas.microsoft.com/office/drawing/2014/main" id="{4A1F9EA6-7B92-49A0-BC46-A02DCAE50DAB}"/>
              </a:ext>
            </a:extLst>
          </p:cNvPr>
          <p:cNvPicPr>
            <a:picLocks/>
          </p:cNvPicPr>
          <p:nvPr/>
        </p:nvPicPr>
        <p:blipFill>
          <a:blip r:embed="rId5"/>
          <a:stretch>
            <a:fillRect/>
          </a:stretch>
        </p:blipFill>
        <p:spPr>
          <a:xfrm>
            <a:off x="5701120" y="4022579"/>
            <a:ext cx="3840480" cy="2651760"/>
          </a:xfrm>
          <a:prstGeom prst="rect">
            <a:avLst/>
          </a:prstGeom>
        </p:spPr>
      </p:pic>
    </p:spTree>
    <p:extLst>
      <p:ext uri="{BB962C8B-B14F-4D97-AF65-F5344CB8AC3E}">
        <p14:creationId xmlns:p14="http://schemas.microsoft.com/office/powerpoint/2010/main" val="184924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 Cells in a Blob</a:t>
            </a:r>
          </a:p>
        </p:txBody>
      </p:sp>
      <p:sp>
        <p:nvSpPr>
          <p:cNvPr id="3" name="Footer Placeholder 2"/>
          <p:cNvSpPr>
            <a:spLocks noGrp="1"/>
          </p:cNvSpPr>
          <p:nvPr>
            <p:ph type="ftr" sz="quarter" idx="11"/>
          </p:nvPr>
        </p:nvSpPr>
        <p:spPr/>
        <p:txBody>
          <a:bodyPr/>
          <a:lstStyle/>
          <a:p>
            <a:pPr>
              <a:defRPr/>
            </a:pPr>
            <a:r>
              <a:rPr lang="en-US"/>
              <a:t>Recursion (24)</a:t>
            </a:r>
            <a:endParaRPr lang="en-US" dirty="0"/>
          </a:p>
        </p:txBody>
      </p:sp>
      <p:sp>
        <p:nvSpPr>
          <p:cNvPr id="4" name="Slide Number Placeholder 3"/>
          <p:cNvSpPr>
            <a:spLocks noGrp="1"/>
          </p:cNvSpPr>
          <p:nvPr>
            <p:ph type="sldNum" sz="quarter" idx="12"/>
          </p:nvPr>
        </p:nvSpPr>
        <p:spPr/>
        <p:txBody>
          <a:bodyPr/>
          <a:lstStyle/>
          <a:p>
            <a:pPr>
              <a:defRPr/>
            </a:pPr>
            <a:fld id="{F59D9B86-AB8B-404F-8D86-C97B35C4C67E}" type="slidenum">
              <a:rPr lang="en-US" smtClean="0"/>
              <a:pPr>
                <a:defRPr/>
              </a:pPr>
              <a:t>23</a:t>
            </a:fld>
            <a:endParaRPr lang="en-US" dirty="0"/>
          </a:p>
        </p:txBody>
      </p:sp>
      <p:sp>
        <p:nvSpPr>
          <p:cNvPr id="5" name="TextBox 4"/>
          <p:cNvSpPr txBox="1"/>
          <p:nvPr/>
        </p:nvSpPr>
        <p:spPr>
          <a:xfrm>
            <a:off x="1000892" y="1295400"/>
            <a:ext cx="8610600" cy="5309146"/>
          </a:xfrm>
          <a:prstGeom prst="rect">
            <a:avLst/>
          </a:prstGeom>
          <a:noFill/>
        </p:spPr>
        <p:txBody>
          <a:bodyPr wrap="square" rtlCol="0">
            <a:spAutoFit/>
          </a:bodyPr>
          <a:lstStyle/>
          <a:p>
            <a:r>
              <a:rPr lang="en-US" sz="1500" b="1" dirty="0">
                <a:latin typeface="Consolas" panose="020B0609020204030204" pitchFamily="49" charset="0"/>
                <a:cs typeface="Consolas" panose="020B0609020204030204" pitchFamily="49" charset="0"/>
              </a:rPr>
              <a:t>#include &lt;</a:t>
            </a:r>
            <a:r>
              <a:rPr lang="en-US" sz="1500" b="1" dirty="0" err="1">
                <a:latin typeface="Consolas" panose="020B0609020204030204" pitchFamily="49" charset="0"/>
                <a:cs typeface="Consolas" panose="020B0609020204030204" pitchFamily="49" charset="0"/>
              </a:rPr>
              <a:t>iostream</a:t>
            </a:r>
            <a:r>
              <a:rPr lang="en-US" sz="1500" b="1" dirty="0">
                <a:latin typeface="Consolas" panose="020B0609020204030204" pitchFamily="49" charset="0"/>
                <a:cs typeface="Consolas" panose="020B0609020204030204" pitchFamily="49" charset="0"/>
              </a:rPr>
              <a:t>&gt;</a:t>
            </a:r>
          </a:p>
          <a:p>
            <a:r>
              <a:rPr lang="en-US" sz="1500" b="1" dirty="0">
                <a:latin typeface="Consolas" panose="020B0609020204030204" pitchFamily="49" charset="0"/>
                <a:cs typeface="Consolas" panose="020B0609020204030204" pitchFamily="49" charset="0"/>
              </a:rPr>
              <a:t>using namespace std;</a:t>
            </a:r>
          </a:p>
          <a:p>
            <a:endParaRPr lang="en-US" sz="800" b="1" dirty="0">
              <a:latin typeface="Consolas" panose="020B0609020204030204" pitchFamily="49" charset="0"/>
              <a:cs typeface="Consolas" panose="020B0609020204030204" pitchFamily="49" charset="0"/>
            </a:endParaRPr>
          </a:p>
          <a:p>
            <a:r>
              <a:rPr lang="en-US" sz="1500" b="1" dirty="0" err="1">
                <a:latin typeface="Consolas" panose="020B0609020204030204" pitchFamily="49" charset="0"/>
                <a:cs typeface="Consolas" panose="020B0609020204030204" pitchFamily="49" charset="0"/>
              </a:rPr>
              <a:t>enum</a:t>
            </a:r>
            <a:r>
              <a:rPr lang="en-US" sz="1500" b="1" dirty="0">
                <a:latin typeface="Consolas" panose="020B0609020204030204" pitchFamily="49" charset="0"/>
                <a:cs typeface="Consolas" panose="020B0609020204030204" pitchFamily="49" charset="0"/>
              </a:rPr>
              <a:t> color { NORMAL, ABNORMAL, TEMPORARY };</a:t>
            </a:r>
          </a:p>
          <a:p>
            <a:r>
              <a:rPr lang="en-US" sz="1500" b="1" dirty="0">
                <a:latin typeface="Consolas" panose="020B0609020204030204" pitchFamily="49" charset="0"/>
                <a:cs typeface="Consolas" panose="020B0609020204030204" pitchFamily="49" charset="0"/>
              </a:rPr>
              <a:t>const int ROW_SIZE = 5;</a:t>
            </a:r>
          </a:p>
          <a:p>
            <a:r>
              <a:rPr lang="en-US" sz="1500" b="1" dirty="0">
                <a:latin typeface="Consolas" panose="020B0609020204030204" pitchFamily="49" charset="0"/>
                <a:cs typeface="Consolas" panose="020B0609020204030204" pitchFamily="49" charset="0"/>
              </a:rPr>
              <a:t>const int COL_SIZE = 5;</a:t>
            </a:r>
          </a:p>
          <a:p>
            <a:r>
              <a:rPr lang="en-US" sz="1500" b="1" dirty="0">
                <a:latin typeface="Consolas" panose="020B0609020204030204" pitchFamily="49" charset="0"/>
                <a:cs typeface="Consolas" panose="020B0609020204030204" pitchFamily="49" charset="0"/>
              </a:rPr>
              <a:t>int cells(color[ROW_SIZE][COL_SIZE], int, int) { ... }</a:t>
            </a:r>
          </a:p>
          <a:p>
            <a:endParaRPr lang="en-US" sz="800" b="1" dirty="0">
              <a:latin typeface="Consolas" panose="020B0609020204030204" pitchFamily="49" charset="0"/>
              <a:cs typeface="Consolas" panose="020B0609020204030204" pitchFamily="49" charset="0"/>
            </a:endParaRPr>
          </a:p>
          <a:p>
            <a:r>
              <a:rPr lang="en-US" sz="1500" b="1" dirty="0">
                <a:latin typeface="Consolas" panose="020B0609020204030204" pitchFamily="49" charset="0"/>
                <a:cs typeface="Consolas" panose="020B0609020204030204" pitchFamily="49" charset="0"/>
              </a:rPr>
              <a:t>int main()</a:t>
            </a:r>
          </a:p>
          <a:p>
            <a:r>
              <a:rPr lang="en-US" sz="1500" b="1" dirty="0">
                <a:latin typeface="Consolas" panose="020B0609020204030204" pitchFamily="49" charset="0"/>
                <a:cs typeface="Consolas" panose="020B0609020204030204" pitchFamily="49" charset="0"/>
              </a:rPr>
              <a:t>{</a:t>
            </a:r>
          </a:p>
          <a:p>
            <a:r>
              <a:rPr lang="en-US" sz="1500" b="1" dirty="0">
                <a:latin typeface="Consolas" panose="020B0609020204030204" pitchFamily="49" charset="0"/>
                <a:cs typeface="Consolas" panose="020B0609020204030204" pitchFamily="49" charset="0"/>
              </a:rPr>
              <a:t>   int row, col;</a:t>
            </a:r>
          </a:p>
          <a:p>
            <a:r>
              <a:rPr lang="en-US" sz="1500" b="1" dirty="0">
                <a:latin typeface="Consolas" panose="020B0609020204030204" pitchFamily="49" charset="0"/>
                <a:cs typeface="Consolas" panose="020B0609020204030204" pitchFamily="49" charset="0"/>
              </a:rPr>
              <a:t>   color grid[ROW_SIZE][COL_SIZE] = {</a:t>
            </a:r>
          </a:p>
          <a:p>
            <a:r>
              <a:rPr lang="en-US" sz="1500" b="1" dirty="0">
                <a:latin typeface="Consolas" panose="020B0609020204030204" pitchFamily="49" charset="0"/>
                <a:cs typeface="Consolas" panose="020B0609020204030204" pitchFamily="49" charset="0"/>
              </a:rPr>
              <a:t>      { NORMAL,   </a:t>
            </a:r>
            <a:r>
              <a:rPr lang="en-US" sz="1500" b="1" dirty="0">
                <a:solidFill>
                  <a:srgbClr val="FF0000"/>
                </a:solidFill>
                <a:latin typeface="Consolas" panose="020B0609020204030204" pitchFamily="49" charset="0"/>
                <a:cs typeface="Consolas" panose="020B0609020204030204" pitchFamily="49" charset="0"/>
              </a:rPr>
              <a:t>ABNORMAL</a:t>
            </a:r>
            <a:r>
              <a:rPr lang="en-US" sz="1500" b="1" dirty="0">
                <a:latin typeface="Consolas" panose="020B0609020204030204" pitchFamily="49" charset="0"/>
                <a:cs typeface="Consolas" panose="020B0609020204030204" pitchFamily="49" charset="0"/>
              </a:rPr>
              <a:t>, NORMAL,   </a:t>
            </a:r>
            <a:r>
              <a:rPr lang="en-US" sz="1500" b="1" dirty="0">
                <a:solidFill>
                  <a:srgbClr val="FF0000"/>
                </a:solidFill>
                <a:latin typeface="Consolas" panose="020B0609020204030204" pitchFamily="49" charset="0"/>
                <a:cs typeface="Consolas" panose="020B0609020204030204" pitchFamily="49" charset="0"/>
              </a:rPr>
              <a:t>ABNORMAL</a:t>
            </a:r>
            <a:r>
              <a:rPr lang="en-US" sz="1500" b="1" dirty="0">
                <a:latin typeface="Consolas" panose="020B0609020204030204" pitchFamily="49" charset="0"/>
                <a:cs typeface="Consolas" panose="020B0609020204030204" pitchFamily="49" charset="0"/>
              </a:rPr>
              <a:t>, </a:t>
            </a:r>
            <a:r>
              <a:rPr lang="en-US" sz="1500" b="1" dirty="0">
                <a:solidFill>
                  <a:srgbClr val="FF0000"/>
                </a:solidFill>
                <a:latin typeface="Consolas" panose="020B0609020204030204" pitchFamily="49" charset="0"/>
                <a:cs typeface="Consolas" panose="020B0609020204030204" pitchFamily="49" charset="0"/>
              </a:rPr>
              <a:t>ABNORMAL</a:t>
            </a:r>
            <a:r>
              <a:rPr lang="en-US" sz="1500" b="1" dirty="0">
                <a:latin typeface="Consolas" panose="020B0609020204030204" pitchFamily="49" charset="0"/>
                <a:cs typeface="Consolas" panose="020B0609020204030204" pitchFamily="49" charset="0"/>
              </a:rPr>
              <a:t>  },</a:t>
            </a:r>
          </a:p>
          <a:p>
            <a:r>
              <a:rPr lang="en-US" sz="1500" b="1" dirty="0">
                <a:latin typeface="Consolas" panose="020B0609020204030204" pitchFamily="49" charset="0"/>
                <a:cs typeface="Consolas" panose="020B0609020204030204" pitchFamily="49" charset="0"/>
              </a:rPr>
              <a:t>      { NORMAL,   </a:t>
            </a:r>
            <a:r>
              <a:rPr lang="en-US" sz="1500" b="1" dirty="0">
                <a:solidFill>
                  <a:srgbClr val="FF0000"/>
                </a:solidFill>
                <a:latin typeface="Consolas" panose="020B0609020204030204" pitchFamily="49" charset="0"/>
                <a:cs typeface="Consolas" panose="020B0609020204030204" pitchFamily="49" charset="0"/>
              </a:rPr>
              <a:t>ABNORMAL</a:t>
            </a:r>
            <a:r>
              <a:rPr lang="en-US" sz="1500" b="1" dirty="0">
                <a:latin typeface="Consolas" panose="020B0609020204030204" pitchFamily="49" charset="0"/>
                <a:cs typeface="Consolas" panose="020B0609020204030204" pitchFamily="49" charset="0"/>
              </a:rPr>
              <a:t>, NORMAL,   NORMAL,   </a:t>
            </a:r>
            <a:r>
              <a:rPr lang="en-US" sz="1500" b="1" dirty="0">
                <a:solidFill>
                  <a:srgbClr val="FF0000"/>
                </a:solidFill>
                <a:latin typeface="Consolas" panose="020B0609020204030204" pitchFamily="49" charset="0"/>
                <a:cs typeface="Consolas" panose="020B0609020204030204" pitchFamily="49" charset="0"/>
              </a:rPr>
              <a:t>ABNORMAL</a:t>
            </a:r>
            <a:r>
              <a:rPr lang="en-US" sz="1500" b="1" dirty="0">
                <a:latin typeface="Consolas" panose="020B0609020204030204" pitchFamily="49" charset="0"/>
                <a:cs typeface="Consolas" panose="020B0609020204030204" pitchFamily="49" charset="0"/>
              </a:rPr>
              <a:t>  },</a:t>
            </a:r>
          </a:p>
          <a:p>
            <a:r>
              <a:rPr lang="en-US" sz="1500" b="1" dirty="0">
                <a:latin typeface="Consolas" panose="020B0609020204030204" pitchFamily="49" charset="0"/>
                <a:cs typeface="Consolas" panose="020B0609020204030204" pitchFamily="49" charset="0"/>
              </a:rPr>
              <a:t>      { NORMAL,   NORMAL,   NORMAL,   </a:t>
            </a:r>
            <a:r>
              <a:rPr lang="en-US" sz="1500" b="1" dirty="0">
                <a:solidFill>
                  <a:srgbClr val="FF0000"/>
                </a:solidFill>
                <a:latin typeface="Consolas" panose="020B0609020204030204" pitchFamily="49" charset="0"/>
                <a:cs typeface="Consolas" panose="020B0609020204030204" pitchFamily="49" charset="0"/>
              </a:rPr>
              <a:t>ABNORMAL</a:t>
            </a:r>
            <a:r>
              <a:rPr lang="en-US" sz="1500" b="1" dirty="0">
                <a:latin typeface="Consolas" panose="020B0609020204030204" pitchFamily="49" charset="0"/>
                <a:cs typeface="Consolas" panose="020B0609020204030204" pitchFamily="49" charset="0"/>
              </a:rPr>
              <a:t>, NORMAL},</a:t>
            </a:r>
          </a:p>
          <a:p>
            <a:r>
              <a:rPr lang="en-US" sz="1500" b="1" dirty="0">
                <a:latin typeface="Consolas" panose="020B0609020204030204" pitchFamily="49" charset="0"/>
                <a:cs typeface="Consolas" panose="020B0609020204030204" pitchFamily="49" charset="0"/>
              </a:rPr>
              <a:t>      { NORMAL,   </a:t>
            </a:r>
            <a:r>
              <a:rPr lang="en-US" sz="1500" b="1" dirty="0">
                <a:solidFill>
                  <a:srgbClr val="FF0000"/>
                </a:solidFill>
                <a:latin typeface="Consolas" panose="020B0609020204030204" pitchFamily="49" charset="0"/>
                <a:cs typeface="Consolas" panose="020B0609020204030204" pitchFamily="49" charset="0"/>
              </a:rPr>
              <a:t>ABNORMAL</a:t>
            </a:r>
            <a:r>
              <a:rPr lang="en-US" sz="1500" b="1" dirty="0">
                <a:latin typeface="Consolas" panose="020B0609020204030204" pitchFamily="49" charset="0"/>
                <a:cs typeface="Consolas" panose="020B0609020204030204" pitchFamily="49" charset="0"/>
              </a:rPr>
              <a:t>, NORMAL,   NORMAL,   NORMAL},</a:t>
            </a:r>
          </a:p>
          <a:p>
            <a:r>
              <a:rPr lang="en-US" sz="1500" b="1" dirty="0">
                <a:latin typeface="Consolas" panose="020B0609020204030204" pitchFamily="49" charset="0"/>
                <a:cs typeface="Consolas" panose="020B0609020204030204" pitchFamily="49" charset="0"/>
              </a:rPr>
              <a:t>      { NORMAL,   </a:t>
            </a:r>
            <a:r>
              <a:rPr lang="en-US" sz="1500" b="1" dirty="0">
                <a:solidFill>
                  <a:srgbClr val="FF0000"/>
                </a:solidFill>
                <a:latin typeface="Consolas" panose="020B0609020204030204" pitchFamily="49" charset="0"/>
                <a:cs typeface="Consolas" panose="020B0609020204030204" pitchFamily="49" charset="0"/>
              </a:rPr>
              <a:t>ABNORMAL</a:t>
            </a:r>
            <a:r>
              <a:rPr lang="en-US" sz="1500" b="1" dirty="0">
                <a:latin typeface="Consolas" panose="020B0609020204030204" pitchFamily="49" charset="0"/>
                <a:cs typeface="Consolas" panose="020B0609020204030204" pitchFamily="49" charset="0"/>
              </a:rPr>
              <a:t>, NORMAL,   </a:t>
            </a:r>
            <a:r>
              <a:rPr lang="en-US" sz="1500" b="1" dirty="0">
                <a:solidFill>
                  <a:srgbClr val="FF0000"/>
                </a:solidFill>
                <a:latin typeface="Consolas" panose="020B0609020204030204" pitchFamily="49" charset="0"/>
                <a:cs typeface="Consolas" panose="020B0609020204030204" pitchFamily="49" charset="0"/>
              </a:rPr>
              <a:t>ABNORMAL</a:t>
            </a:r>
            <a:r>
              <a:rPr lang="en-US" sz="1500" b="1" dirty="0">
                <a:latin typeface="Consolas" panose="020B0609020204030204" pitchFamily="49" charset="0"/>
                <a:cs typeface="Consolas" panose="020B0609020204030204" pitchFamily="49" charset="0"/>
              </a:rPr>
              <a:t>, NORMAL} };</a:t>
            </a:r>
          </a:p>
          <a:p>
            <a:endParaRPr lang="en-US" sz="800" b="1" dirty="0">
              <a:latin typeface="Consolas" panose="020B0609020204030204" pitchFamily="49" charset="0"/>
              <a:cs typeface="Consolas" panose="020B0609020204030204" pitchFamily="49" charset="0"/>
            </a:endParaRPr>
          </a:p>
          <a:p>
            <a:r>
              <a:rPr lang="en-US" sz="1500" b="1" dirty="0">
                <a:latin typeface="Consolas" panose="020B0609020204030204" pitchFamily="49" charset="0"/>
                <a:cs typeface="Consolas" panose="020B0609020204030204" pitchFamily="49" charset="0"/>
              </a:rPr>
              <a:t>   // Enter row and column of a cell in the blob</a:t>
            </a:r>
          </a:p>
          <a:p>
            <a:r>
              <a:rPr lang="en-US" sz="1500" b="1" dirty="0">
                <a:latin typeface="Consolas" panose="020B0609020204030204" pitchFamily="49" charset="0"/>
                <a:cs typeface="Consolas" panose="020B0609020204030204" pitchFamily="49" charset="0"/>
              </a:rPr>
              <a:t>   cout &lt;&lt; "Enter row: "; std::</a:t>
            </a:r>
            <a:r>
              <a:rPr lang="en-US" sz="1500" b="1" dirty="0" err="1">
                <a:latin typeface="Consolas" panose="020B0609020204030204" pitchFamily="49" charset="0"/>
                <a:cs typeface="Consolas" panose="020B0609020204030204" pitchFamily="49" charset="0"/>
              </a:rPr>
              <a:t>cin</a:t>
            </a:r>
            <a:r>
              <a:rPr lang="en-US" sz="1500" b="1" dirty="0">
                <a:latin typeface="Consolas" panose="020B0609020204030204" pitchFamily="49" charset="0"/>
                <a:cs typeface="Consolas" panose="020B0609020204030204" pitchFamily="49" charset="0"/>
              </a:rPr>
              <a:t> &gt;&gt; row;</a:t>
            </a:r>
          </a:p>
          <a:p>
            <a:r>
              <a:rPr lang="en-US" sz="1500" b="1" dirty="0">
                <a:latin typeface="Consolas" panose="020B0609020204030204" pitchFamily="49" charset="0"/>
                <a:cs typeface="Consolas" panose="020B0609020204030204" pitchFamily="49" charset="0"/>
              </a:rPr>
              <a:t>   cout &lt;&lt; "Enter column: "; std::</a:t>
            </a:r>
            <a:r>
              <a:rPr lang="en-US" sz="1500" b="1" dirty="0" err="1">
                <a:latin typeface="Consolas" panose="020B0609020204030204" pitchFamily="49" charset="0"/>
                <a:cs typeface="Consolas" panose="020B0609020204030204" pitchFamily="49" charset="0"/>
              </a:rPr>
              <a:t>cin</a:t>
            </a:r>
            <a:r>
              <a:rPr lang="en-US" sz="1500" b="1" dirty="0">
                <a:latin typeface="Consolas" panose="020B0609020204030204" pitchFamily="49" charset="0"/>
                <a:cs typeface="Consolas" panose="020B0609020204030204" pitchFamily="49" charset="0"/>
              </a:rPr>
              <a:t> &gt;&gt; col;</a:t>
            </a:r>
          </a:p>
          <a:p>
            <a:r>
              <a:rPr lang="en-US" sz="1500" b="1" dirty="0">
                <a:latin typeface="Consolas" panose="020B0609020204030204" pitchFamily="49" charset="0"/>
                <a:cs typeface="Consolas" panose="020B0609020204030204" pitchFamily="49" charset="0"/>
              </a:rPr>
              <a:t>   // Output cells in blob containing grid[row][col]</a:t>
            </a:r>
          </a:p>
          <a:p>
            <a:r>
              <a:rPr lang="en-US" sz="1500" b="1" dirty="0">
                <a:latin typeface="Consolas" panose="020B0609020204030204" pitchFamily="49" charset="0"/>
                <a:cs typeface="Consolas" panose="020B0609020204030204" pitchFamily="49" charset="0"/>
              </a:rPr>
              <a:t>   cout &lt;&lt; cells(grid, row, col) &lt;&lt; endl;</a:t>
            </a:r>
          </a:p>
          <a:p>
            <a:r>
              <a:rPr lang="en-US" sz="1500" b="1" dirty="0">
                <a:latin typeface="Consolas" panose="020B0609020204030204" pitchFamily="49" charset="0"/>
                <a:cs typeface="Consolas" panose="020B0609020204030204" pitchFamily="49" charset="0"/>
              </a:rPr>
              <a:t>}</a:t>
            </a:r>
          </a:p>
        </p:txBody>
      </p:sp>
      <p:grpSp>
        <p:nvGrpSpPr>
          <p:cNvPr id="9" name="Group 8">
            <a:extLst>
              <a:ext uri="{FF2B5EF4-FFF2-40B4-BE49-F238E27FC236}">
                <a16:creationId xmlns:a16="http://schemas.microsoft.com/office/drawing/2014/main" id="{88483ECA-51BA-4A99-A71D-55724C6DDF57}"/>
              </a:ext>
            </a:extLst>
          </p:cNvPr>
          <p:cNvGrpSpPr/>
          <p:nvPr/>
        </p:nvGrpSpPr>
        <p:grpSpPr>
          <a:xfrm>
            <a:off x="772292" y="1371600"/>
            <a:ext cx="9282434" cy="3733800"/>
            <a:chOff x="228600" y="1371600"/>
            <a:chExt cx="9282434" cy="3733800"/>
          </a:xfrm>
        </p:grpSpPr>
        <p:pic>
          <p:nvPicPr>
            <p:cNvPr id="6" name="Picture 2">
              <a:extLst>
                <a:ext uri="{FF2B5EF4-FFF2-40B4-BE49-F238E27FC236}">
                  <a16:creationId xmlns:a16="http://schemas.microsoft.com/office/drawing/2014/main" id="{83642A8F-8E9F-4879-9252-2ADE6759A518}"/>
                </a:ext>
              </a:extLst>
            </p:cNvPr>
            <p:cNvPicPr>
              <a:picLocks noChangeAspect="1" noChangeArrowheads="1"/>
            </p:cNvPicPr>
            <p:nvPr/>
          </p:nvPicPr>
          <p:blipFill>
            <a:blip r:embed="rId2"/>
            <a:srcRect/>
            <a:stretch>
              <a:fillRect/>
            </a:stretch>
          </p:blipFill>
          <p:spPr bwMode="auto">
            <a:xfrm>
              <a:off x="8053709" y="1371600"/>
              <a:ext cx="1457325" cy="1477963"/>
            </a:xfrm>
            <a:prstGeom prst="rect">
              <a:avLst/>
            </a:prstGeom>
            <a:noFill/>
            <a:ln w="9525">
              <a:noFill/>
              <a:miter lim="800000"/>
              <a:headEnd/>
              <a:tailEnd/>
            </a:ln>
          </p:spPr>
        </p:pic>
        <p:sp>
          <p:nvSpPr>
            <p:cNvPr id="7" name="Rounded Rectangle 2">
              <a:extLst>
                <a:ext uri="{FF2B5EF4-FFF2-40B4-BE49-F238E27FC236}">
                  <a16:creationId xmlns:a16="http://schemas.microsoft.com/office/drawing/2014/main" id="{8E9FDAE8-5A5C-472B-B131-4C365CA2AB63}"/>
                </a:ext>
              </a:extLst>
            </p:cNvPr>
            <p:cNvSpPr/>
            <p:nvPr/>
          </p:nvSpPr>
          <p:spPr>
            <a:xfrm>
              <a:off x="228600" y="3627437"/>
              <a:ext cx="7321384" cy="14779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Rounded Rectangle 2">
            <a:extLst>
              <a:ext uri="{FF2B5EF4-FFF2-40B4-BE49-F238E27FC236}">
                <a16:creationId xmlns:a16="http://schemas.microsoft.com/office/drawing/2014/main" id="{9C881E4C-04C0-472E-8CE1-E1EDB12AFC54}"/>
              </a:ext>
            </a:extLst>
          </p:cNvPr>
          <p:cNvSpPr/>
          <p:nvPr/>
        </p:nvSpPr>
        <p:spPr>
          <a:xfrm>
            <a:off x="772292" y="1894113"/>
            <a:ext cx="5406086" cy="34245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539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 Cells in a Blob</a:t>
            </a:r>
          </a:p>
        </p:txBody>
      </p:sp>
      <p:sp>
        <p:nvSpPr>
          <p:cNvPr id="3" name="Footer Placeholder 2"/>
          <p:cNvSpPr>
            <a:spLocks noGrp="1"/>
          </p:cNvSpPr>
          <p:nvPr>
            <p:ph type="ftr" sz="quarter" idx="11"/>
          </p:nvPr>
        </p:nvSpPr>
        <p:spPr/>
        <p:txBody>
          <a:bodyPr/>
          <a:lstStyle/>
          <a:p>
            <a:pPr>
              <a:defRPr/>
            </a:pPr>
            <a:r>
              <a:rPr lang="en-US"/>
              <a:t>Recursion (24)</a:t>
            </a:r>
            <a:endParaRPr lang="en-US" dirty="0"/>
          </a:p>
        </p:txBody>
      </p:sp>
      <p:sp>
        <p:nvSpPr>
          <p:cNvPr id="4" name="Slide Number Placeholder 3"/>
          <p:cNvSpPr>
            <a:spLocks noGrp="1"/>
          </p:cNvSpPr>
          <p:nvPr>
            <p:ph type="sldNum" sz="quarter" idx="12"/>
          </p:nvPr>
        </p:nvSpPr>
        <p:spPr/>
        <p:txBody>
          <a:bodyPr/>
          <a:lstStyle/>
          <a:p>
            <a:pPr>
              <a:defRPr/>
            </a:pPr>
            <a:fld id="{F59D9B86-AB8B-404F-8D86-C97B35C4C67E}" type="slidenum">
              <a:rPr lang="en-US" smtClean="0"/>
              <a:pPr>
                <a:defRPr/>
              </a:pPr>
              <a:t>24</a:t>
            </a:fld>
            <a:endParaRPr lang="en-US" dirty="0"/>
          </a:p>
        </p:txBody>
      </p:sp>
      <p:sp>
        <p:nvSpPr>
          <p:cNvPr id="5" name="TextBox 4"/>
          <p:cNvSpPr txBox="1"/>
          <p:nvPr/>
        </p:nvSpPr>
        <p:spPr>
          <a:xfrm>
            <a:off x="889683" y="1295400"/>
            <a:ext cx="8686800" cy="4832092"/>
          </a:xfrm>
          <a:prstGeom prst="rect">
            <a:avLst/>
          </a:prstGeom>
          <a:noFill/>
        </p:spPr>
        <p:txBody>
          <a:bodyPr wrap="square" rtlCol="0">
            <a:spAutoFit/>
          </a:bodyPr>
          <a:lstStyle/>
          <a:p>
            <a:r>
              <a:rPr lang="en-US" sz="1500" b="1" dirty="0">
                <a:latin typeface="Consolas" panose="020B0609020204030204" pitchFamily="49" charset="0"/>
                <a:cs typeface="Consolas" panose="020B0609020204030204" pitchFamily="49" charset="0"/>
              </a:rPr>
              <a:t>/** Count number of blob cells that contains grid[r][c]</a:t>
            </a:r>
          </a:p>
          <a:p>
            <a:r>
              <a:rPr lang="en-US" sz="1500" b="1" dirty="0">
                <a:latin typeface="Consolas" panose="020B0609020204030204" pitchFamily="49" charset="0"/>
                <a:cs typeface="Consolas" panose="020B0609020204030204" pitchFamily="49" charset="0"/>
              </a:rPr>
              <a:t>    pre:  Abnormal cells are in ABNORMAL color.</a:t>
            </a:r>
          </a:p>
          <a:p>
            <a:r>
              <a:rPr lang="en-US" sz="1500" b="1" dirty="0">
                <a:latin typeface="Consolas" panose="020B0609020204030204" pitchFamily="49" charset="0"/>
                <a:cs typeface="Consolas" panose="020B0609020204030204" pitchFamily="49" charset="0"/>
              </a:rPr>
              <a:t>          Other cells are in NORMAL color.</a:t>
            </a:r>
          </a:p>
          <a:p>
            <a:r>
              <a:rPr lang="en-US" sz="1500" b="1" dirty="0">
                <a:latin typeface="Consolas" panose="020B0609020204030204" pitchFamily="49" charset="0"/>
                <a:cs typeface="Consolas" panose="020B0609020204030204" pitchFamily="49" charset="0"/>
              </a:rPr>
              <a:t>    post: All cells in the blob are in TEMPORARY color.</a:t>
            </a:r>
          </a:p>
          <a:p>
            <a:r>
              <a:rPr lang="en-US" sz="1500" b="1" dirty="0">
                <a:latin typeface="Consolas" panose="020B0609020204030204" pitchFamily="49" charset="0"/>
                <a:cs typeface="Consolas" panose="020B0609020204030204" pitchFamily="49" charset="0"/>
              </a:rPr>
              <a:t>    @</a:t>
            </a:r>
            <a:r>
              <a:rPr lang="en-US" sz="1500" b="1" dirty="0" err="1">
                <a:latin typeface="Consolas" panose="020B0609020204030204" pitchFamily="49" charset="0"/>
                <a:cs typeface="Consolas" panose="020B0609020204030204" pitchFamily="49" charset="0"/>
              </a:rPr>
              <a:t>parm</a:t>
            </a:r>
            <a:r>
              <a:rPr lang="en-US" sz="1500" b="1" dirty="0">
                <a:latin typeface="Consolas" panose="020B0609020204030204" pitchFamily="49" charset="0"/>
                <a:cs typeface="Consolas" panose="020B0609020204030204" pitchFamily="49" charset="0"/>
              </a:rPr>
              <a:t> r The row of the blob cell</a:t>
            </a:r>
          </a:p>
          <a:p>
            <a:r>
              <a:rPr lang="en-US" sz="1500" b="1" dirty="0">
                <a:latin typeface="Consolas" panose="020B0609020204030204" pitchFamily="49" charset="0"/>
                <a:cs typeface="Consolas" panose="020B0609020204030204" pitchFamily="49" charset="0"/>
              </a:rPr>
              <a:t>    @</a:t>
            </a:r>
            <a:r>
              <a:rPr lang="en-US" sz="1500" b="1" dirty="0" err="1">
                <a:latin typeface="Consolas" panose="020B0609020204030204" pitchFamily="49" charset="0"/>
                <a:cs typeface="Consolas" panose="020B0609020204030204" pitchFamily="49" charset="0"/>
              </a:rPr>
              <a:t>parm</a:t>
            </a:r>
            <a:r>
              <a:rPr lang="en-US" sz="1500" b="1" dirty="0">
                <a:latin typeface="Consolas" panose="020B0609020204030204" pitchFamily="49" charset="0"/>
                <a:cs typeface="Consolas" panose="020B0609020204030204" pitchFamily="49" charset="0"/>
              </a:rPr>
              <a:t> c The column of a blob cell</a:t>
            </a:r>
          </a:p>
          <a:p>
            <a:r>
              <a:rPr lang="en-US" sz="1500" b="1" dirty="0">
                <a:latin typeface="Consolas" panose="020B0609020204030204" pitchFamily="49" charset="0"/>
                <a:cs typeface="Consolas" panose="020B0609020204030204" pitchFamily="49" charset="0"/>
              </a:rPr>
              <a:t>    @return The number of cells in the blob.</a:t>
            </a:r>
          </a:p>
          <a:p>
            <a:r>
              <a:rPr lang="en-US" sz="1500" b="1" dirty="0">
                <a:latin typeface="Consolas" panose="020B0609020204030204" pitchFamily="49" charset="0"/>
                <a:cs typeface="Consolas" panose="020B0609020204030204" pitchFamily="49" charset="0"/>
              </a:rPr>
              <a:t>*/</a:t>
            </a:r>
          </a:p>
          <a:p>
            <a:r>
              <a:rPr lang="en-US" sz="1500" b="1" dirty="0">
                <a:latin typeface="Consolas" panose="020B0609020204030204" pitchFamily="49" charset="0"/>
                <a:cs typeface="Consolas" panose="020B0609020204030204" pitchFamily="49" charset="0"/>
              </a:rPr>
              <a:t>int cells(color grid[ROW_SIZE][COL_SIZE], int r, int c)</a:t>
            </a:r>
          </a:p>
          <a:p>
            <a:r>
              <a:rPr lang="en-US" sz="1500" b="1" dirty="0">
                <a:latin typeface="Consolas" panose="020B0609020204030204" pitchFamily="49" charset="0"/>
                <a:cs typeface="Consolas" panose="020B0609020204030204" pitchFamily="49" charset="0"/>
              </a:rPr>
              <a:t>{</a:t>
            </a:r>
          </a:p>
          <a:p>
            <a:r>
              <a:rPr lang="en-US" sz="1500" b="1" dirty="0">
                <a:latin typeface="Consolas" panose="020B0609020204030204" pitchFamily="49" charset="0"/>
                <a:cs typeface="Consolas" panose="020B0609020204030204" pitchFamily="49" charset="0"/>
              </a:rPr>
              <a:t>   if (r &lt; 0 || r &gt;= ROW_SIZE || c &lt; 0 || c &gt;= COL_SIZE) return 0;</a:t>
            </a:r>
          </a:p>
          <a:p>
            <a:endParaRPr lang="en-US" sz="800" b="1" dirty="0">
              <a:latin typeface="Consolas" panose="020B0609020204030204" pitchFamily="49" charset="0"/>
              <a:cs typeface="Consolas" panose="020B0609020204030204" pitchFamily="49" charset="0"/>
            </a:endParaRPr>
          </a:p>
          <a:p>
            <a:r>
              <a:rPr lang="en-US" sz="1500" b="1" dirty="0">
                <a:latin typeface="Consolas" panose="020B0609020204030204" pitchFamily="49" charset="0"/>
                <a:cs typeface="Consolas" panose="020B0609020204030204" pitchFamily="49" charset="0"/>
              </a:rPr>
              <a:t>   if (grid[r][c] != ABNORMAL) return 0;</a:t>
            </a:r>
          </a:p>
          <a:p>
            <a:endParaRPr lang="en-US" sz="1500" b="1" dirty="0">
              <a:latin typeface="Consolas" panose="020B0609020204030204" pitchFamily="49" charset="0"/>
              <a:cs typeface="Consolas" panose="020B0609020204030204" pitchFamily="49" charset="0"/>
            </a:endParaRPr>
          </a:p>
          <a:p>
            <a:endParaRPr lang="en-US" sz="1500" b="1" dirty="0">
              <a:latin typeface="Consolas" panose="020B0609020204030204" pitchFamily="49" charset="0"/>
              <a:cs typeface="Consolas" panose="020B0609020204030204" pitchFamily="49" charset="0"/>
            </a:endParaRPr>
          </a:p>
          <a:p>
            <a:endParaRPr lang="en-US" sz="1500" b="1" dirty="0">
              <a:latin typeface="Consolas" panose="020B0609020204030204" pitchFamily="49" charset="0"/>
              <a:cs typeface="Consolas" panose="020B0609020204030204" pitchFamily="49" charset="0"/>
            </a:endParaRPr>
          </a:p>
          <a:p>
            <a:endParaRPr lang="en-US" sz="1500" b="1" dirty="0">
              <a:latin typeface="Consolas" panose="020B0609020204030204" pitchFamily="49" charset="0"/>
              <a:cs typeface="Consolas" panose="020B0609020204030204" pitchFamily="49" charset="0"/>
            </a:endParaRPr>
          </a:p>
          <a:p>
            <a:endParaRPr lang="en-US" sz="1500" b="1" dirty="0">
              <a:latin typeface="Consolas" panose="020B0609020204030204" pitchFamily="49" charset="0"/>
              <a:cs typeface="Consolas" panose="020B0609020204030204" pitchFamily="49" charset="0"/>
            </a:endParaRPr>
          </a:p>
          <a:p>
            <a:endParaRPr lang="en-US" sz="1500" b="1" dirty="0">
              <a:latin typeface="Consolas" panose="020B0609020204030204" pitchFamily="49" charset="0"/>
              <a:cs typeface="Consolas" panose="020B0609020204030204" pitchFamily="49" charset="0"/>
            </a:endParaRPr>
          </a:p>
          <a:p>
            <a:endParaRPr lang="en-US" sz="1500" b="1" dirty="0">
              <a:latin typeface="Consolas" panose="020B0609020204030204" pitchFamily="49" charset="0"/>
              <a:cs typeface="Consolas" panose="020B0609020204030204" pitchFamily="49" charset="0"/>
            </a:endParaRPr>
          </a:p>
          <a:p>
            <a:r>
              <a:rPr lang="en-US" sz="1500" b="1" dirty="0">
                <a:latin typeface="Consolas" panose="020B0609020204030204" pitchFamily="49" charset="0"/>
                <a:cs typeface="Consolas" panose="020B0609020204030204" pitchFamily="49" charset="0"/>
              </a:rPr>
              <a:t>}</a:t>
            </a:r>
          </a:p>
        </p:txBody>
      </p:sp>
      <p:sp>
        <p:nvSpPr>
          <p:cNvPr id="6" name="Rounded Rectangle 2">
            <a:extLst>
              <a:ext uri="{FF2B5EF4-FFF2-40B4-BE49-F238E27FC236}">
                <a16:creationId xmlns:a16="http://schemas.microsoft.com/office/drawing/2014/main" id="{F4010001-0DA2-4F4E-AE17-12115CBDD996}"/>
              </a:ext>
            </a:extLst>
          </p:cNvPr>
          <p:cNvSpPr/>
          <p:nvPr/>
        </p:nvSpPr>
        <p:spPr>
          <a:xfrm>
            <a:off x="813483" y="3603170"/>
            <a:ext cx="8686800" cy="27432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2">
            <a:extLst>
              <a:ext uri="{FF2B5EF4-FFF2-40B4-BE49-F238E27FC236}">
                <a16:creationId xmlns:a16="http://schemas.microsoft.com/office/drawing/2014/main" id="{9052F22C-F956-40BF-8FF4-926D746AA330}"/>
              </a:ext>
            </a:extLst>
          </p:cNvPr>
          <p:cNvSpPr/>
          <p:nvPr/>
        </p:nvSpPr>
        <p:spPr>
          <a:xfrm>
            <a:off x="813483" y="3949338"/>
            <a:ext cx="8686800" cy="27432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2">
            <a:extLst>
              <a:ext uri="{FF2B5EF4-FFF2-40B4-BE49-F238E27FC236}">
                <a16:creationId xmlns:a16="http://schemas.microsoft.com/office/drawing/2014/main" id="{E5AD6B84-CEE2-4551-BB9D-18636A72097E}"/>
              </a:ext>
            </a:extLst>
          </p:cNvPr>
          <p:cNvSpPr/>
          <p:nvPr/>
        </p:nvSpPr>
        <p:spPr>
          <a:xfrm>
            <a:off x="813483" y="4321628"/>
            <a:ext cx="8686800" cy="47897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89683" y="4167704"/>
            <a:ext cx="8686800" cy="1600438"/>
          </a:xfrm>
          <a:prstGeom prst="rect">
            <a:avLst/>
          </a:prstGeom>
          <a:noFill/>
        </p:spPr>
        <p:txBody>
          <a:bodyPr wrap="square" rtlCol="0">
            <a:spAutoFit/>
          </a:bodyPr>
          <a:lstStyle/>
          <a:p>
            <a:endParaRPr lang="en-US" sz="800" b="1" dirty="0">
              <a:latin typeface="Consolas" panose="020B0609020204030204" pitchFamily="49" charset="0"/>
              <a:cs typeface="Consolas" panose="020B0609020204030204" pitchFamily="49" charset="0"/>
            </a:endParaRPr>
          </a:p>
          <a:p>
            <a:r>
              <a:rPr lang="en-US" sz="1500" b="1" dirty="0">
                <a:latin typeface="Consolas" panose="020B0609020204030204" pitchFamily="49" charset="0"/>
                <a:cs typeface="Consolas" panose="020B0609020204030204" pitchFamily="49" charset="0"/>
              </a:rPr>
              <a:t>   grid[r][c] = TEMPORARY;</a:t>
            </a:r>
            <a:endParaRPr lang="en-US" sz="800" b="1" dirty="0">
              <a:latin typeface="Consolas" panose="020B0609020204030204" pitchFamily="49" charset="0"/>
              <a:cs typeface="Consolas" panose="020B0609020204030204" pitchFamily="49" charset="0"/>
            </a:endParaRPr>
          </a:p>
          <a:p>
            <a:r>
              <a:rPr lang="en-US" sz="1500" b="1" dirty="0">
                <a:latin typeface="Consolas" panose="020B0609020204030204" pitchFamily="49" charset="0"/>
                <a:cs typeface="Consolas" panose="020B0609020204030204" pitchFamily="49" charset="0"/>
              </a:rPr>
              <a:t>   int blob = 1;</a:t>
            </a:r>
          </a:p>
          <a:p>
            <a:r>
              <a:rPr lang="en-US" sz="1500" b="1" dirty="0">
                <a:latin typeface="Consolas" panose="020B0609020204030204" pitchFamily="49" charset="0"/>
                <a:cs typeface="Consolas" panose="020B0609020204030204" pitchFamily="49" charset="0"/>
              </a:rPr>
              <a:t>   blob += cells(grid, r-1, c-1) + cells(grid, r-1, c+0) + cells(grid, r-1, c+1);</a:t>
            </a:r>
          </a:p>
          <a:p>
            <a:r>
              <a:rPr lang="en-US" sz="1500" b="1" dirty="0">
                <a:latin typeface="Consolas" panose="020B0609020204030204" pitchFamily="49" charset="0"/>
                <a:cs typeface="Consolas" panose="020B0609020204030204" pitchFamily="49" charset="0"/>
              </a:rPr>
              <a:t>   blob += cells(grid, r+0, c-1)                         + cells(grid, r+0, c+1);</a:t>
            </a:r>
          </a:p>
          <a:p>
            <a:r>
              <a:rPr lang="en-US" sz="1500" b="1" dirty="0">
                <a:latin typeface="Consolas" panose="020B0609020204030204" pitchFamily="49" charset="0"/>
                <a:cs typeface="Consolas" panose="020B0609020204030204" pitchFamily="49" charset="0"/>
              </a:rPr>
              <a:t>   blob += cells(grid, r+1, c-1) + cells(grid, r+1, c+0) + cells(grid, r+1, c+1);</a:t>
            </a:r>
          </a:p>
          <a:p>
            <a:r>
              <a:rPr lang="en-US" sz="1500" b="1" dirty="0">
                <a:latin typeface="Consolas" panose="020B0609020204030204" pitchFamily="49" charset="0"/>
                <a:cs typeface="Consolas" panose="020B0609020204030204" pitchFamily="49" charset="0"/>
              </a:rPr>
              <a:t>   return blob;</a:t>
            </a:r>
          </a:p>
        </p:txBody>
      </p:sp>
      <p:sp>
        <p:nvSpPr>
          <p:cNvPr id="12" name="Rounded Rectangle 2">
            <a:extLst>
              <a:ext uri="{FF2B5EF4-FFF2-40B4-BE49-F238E27FC236}">
                <a16:creationId xmlns:a16="http://schemas.microsoft.com/office/drawing/2014/main" id="{E5AD6B84-CEE2-4551-BB9D-18636A72097E}"/>
              </a:ext>
            </a:extLst>
          </p:cNvPr>
          <p:cNvSpPr/>
          <p:nvPr/>
        </p:nvSpPr>
        <p:spPr>
          <a:xfrm>
            <a:off x="813483" y="4800600"/>
            <a:ext cx="8686800" cy="96754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a:extLst>
              <a:ext uri="{FF2B5EF4-FFF2-40B4-BE49-F238E27FC236}">
                <a16:creationId xmlns:a16="http://schemas.microsoft.com/office/drawing/2014/main" id="{E264F62C-F884-4D1D-B48C-3929DAEBDED9}"/>
              </a:ext>
            </a:extLst>
          </p:cNvPr>
          <p:cNvPicPr>
            <a:picLocks noChangeAspect="1" noChangeArrowheads="1"/>
          </p:cNvPicPr>
          <p:nvPr/>
        </p:nvPicPr>
        <p:blipFill>
          <a:blip r:embed="rId2"/>
          <a:srcRect/>
          <a:stretch>
            <a:fillRect/>
          </a:stretch>
        </p:blipFill>
        <p:spPr bwMode="auto">
          <a:xfrm>
            <a:off x="8597401" y="1371600"/>
            <a:ext cx="1457325" cy="1477963"/>
          </a:xfrm>
          <a:prstGeom prst="rect">
            <a:avLst/>
          </a:prstGeom>
          <a:noFill/>
          <a:ln w="9525">
            <a:noFill/>
            <a:miter lim="800000"/>
            <a:headEnd/>
            <a:tailEnd/>
          </a:ln>
        </p:spPr>
      </p:pic>
    </p:spTree>
    <p:extLst>
      <p:ext uri="{BB962C8B-B14F-4D97-AF65-F5344CB8AC3E}">
        <p14:creationId xmlns:p14="http://schemas.microsoft.com/office/powerpoint/2010/main" val="208514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Counting Cells in a Blob</a:t>
            </a:r>
          </a:p>
        </p:txBody>
      </p:sp>
      <p:sp>
        <p:nvSpPr>
          <p:cNvPr id="3" name="Content Placeholder 2"/>
          <p:cNvSpPr>
            <a:spLocks noGrp="1"/>
          </p:cNvSpPr>
          <p:nvPr>
            <p:ph sz="quarter" idx="1"/>
          </p:nvPr>
        </p:nvSpPr>
        <p:spPr>
          <a:xfrm>
            <a:off x="518983" y="1295401"/>
            <a:ext cx="9978067" cy="446382"/>
          </a:xfrm>
        </p:spPr>
        <p:txBody>
          <a:bodyPr/>
          <a:lstStyle/>
          <a:p>
            <a:r>
              <a:rPr lang="en-US" dirty="0"/>
              <a:t>Verify that the code works for the following cases:</a:t>
            </a:r>
          </a:p>
        </p:txBody>
      </p:sp>
      <p:sp>
        <p:nvSpPr>
          <p:cNvPr id="4" name="Footer Placeholder 3"/>
          <p:cNvSpPr>
            <a:spLocks noGrp="1"/>
          </p:cNvSpPr>
          <p:nvPr>
            <p:ph type="ftr" sz="quarter" idx="11"/>
          </p:nvPr>
        </p:nvSpPr>
        <p:spPr/>
        <p:txBody>
          <a:bodyPr/>
          <a:lstStyle/>
          <a:p>
            <a:pPr>
              <a:defRPr/>
            </a:pPr>
            <a:r>
              <a:rPr lang="en-US"/>
              <a:t>Recursion (24)</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25</a:t>
            </a:fld>
            <a:endParaRPr lang="en-US" dirty="0"/>
          </a:p>
        </p:txBody>
      </p:sp>
      <p:graphicFrame>
        <p:nvGraphicFramePr>
          <p:cNvPr id="7" name="Table 6"/>
          <p:cNvGraphicFramePr>
            <a:graphicFrameLocks noGrp="1"/>
          </p:cNvGraphicFramePr>
          <p:nvPr/>
        </p:nvGraphicFramePr>
        <p:xfrm>
          <a:off x="951466" y="5257800"/>
          <a:ext cx="1371600" cy="1371600"/>
        </p:xfrm>
        <a:graphic>
          <a:graphicData uri="http://schemas.openxmlformats.org/drawingml/2006/table">
            <a:tbl>
              <a:tblPr>
                <a:tableStyleId>{5C22544A-7EE6-4342-B048-85BDC9FD1C3A}</a:tableStyleId>
              </a:tblPr>
              <a:tblGrid>
                <a:gridCol w="27432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gridCol w="274320">
                  <a:extLst>
                    <a:ext uri="{9D8B030D-6E8A-4147-A177-3AD203B41FA5}">
                      <a16:colId xmlns:a16="http://schemas.microsoft.com/office/drawing/2014/main" val="20002"/>
                    </a:ext>
                  </a:extLst>
                </a:gridCol>
                <a:gridCol w="274320">
                  <a:extLst>
                    <a:ext uri="{9D8B030D-6E8A-4147-A177-3AD203B41FA5}">
                      <a16:colId xmlns:a16="http://schemas.microsoft.com/office/drawing/2014/main" val="20003"/>
                    </a:ext>
                  </a:extLst>
                </a:gridCol>
                <a:gridCol w="274320">
                  <a:extLst>
                    <a:ext uri="{9D8B030D-6E8A-4147-A177-3AD203B41FA5}">
                      <a16:colId xmlns:a16="http://schemas.microsoft.com/office/drawing/2014/main" val="20004"/>
                    </a:ext>
                  </a:extLst>
                </a:gridCol>
              </a:tblGrid>
              <a:tr h="182880">
                <a:tc>
                  <a:txBody>
                    <a:bodyPr/>
                    <a:lstStyle/>
                    <a:p>
                      <a:pPr algn="ctr"/>
                      <a:r>
                        <a:rPr lang="en-US" sz="1800" dirty="0">
                          <a:sym typeface="Symbol" panose="05050102010706020507" pitchFamily="18" charset="2"/>
                        </a:rPr>
                        <a:t></a:t>
                      </a: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8" name="Table 17"/>
          <p:cNvGraphicFramePr>
            <a:graphicFrameLocks noGrp="1"/>
          </p:cNvGraphicFramePr>
          <p:nvPr/>
        </p:nvGraphicFramePr>
        <p:xfrm>
          <a:off x="2890273" y="5257800"/>
          <a:ext cx="1371600" cy="1371600"/>
        </p:xfrm>
        <a:graphic>
          <a:graphicData uri="http://schemas.openxmlformats.org/drawingml/2006/table">
            <a:tbl>
              <a:tblPr>
                <a:tableStyleId>{5C22544A-7EE6-4342-B048-85BDC9FD1C3A}</a:tableStyleId>
              </a:tblPr>
              <a:tblGrid>
                <a:gridCol w="27432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gridCol w="274320">
                  <a:extLst>
                    <a:ext uri="{9D8B030D-6E8A-4147-A177-3AD203B41FA5}">
                      <a16:colId xmlns:a16="http://schemas.microsoft.com/office/drawing/2014/main" val="20002"/>
                    </a:ext>
                  </a:extLst>
                </a:gridCol>
                <a:gridCol w="274320">
                  <a:extLst>
                    <a:ext uri="{9D8B030D-6E8A-4147-A177-3AD203B41FA5}">
                      <a16:colId xmlns:a16="http://schemas.microsoft.com/office/drawing/2014/main" val="20003"/>
                    </a:ext>
                  </a:extLst>
                </a:gridCol>
                <a:gridCol w="274320">
                  <a:extLst>
                    <a:ext uri="{9D8B030D-6E8A-4147-A177-3AD203B41FA5}">
                      <a16:colId xmlns:a16="http://schemas.microsoft.com/office/drawing/2014/main" val="20004"/>
                    </a:ext>
                  </a:extLst>
                </a:gridCol>
              </a:tblGrid>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82880">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ym typeface="Symbol" panose="05050102010706020507" pitchFamily="18" charset="2"/>
                        </a:rPr>
                        <a:t></a:t>
                      </a: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4"/>
                  </a:ext>
                </a:extLst>
              </a:tr>
            </a:tbl>
          </a:graphicData>
        </a:graphic>
      </p:graphicFrame>
      <p:graphicFrame>
        <p:nvGraphicFramePr>
          <p:cNvPr id="19" name="Table 18"/>
          <p:cNvGraphicFramePr>
            <a:graphicFrameLocks noGrp="1"/>
          </p:cNvGraphicFramePr>
          <p:nvPr/>
        </p:nvGraphicFramePr>
        <p:xfrm>
          <a:off x="4804371" y="5257800"/>
          <a:ext cx="1371600" cy="1371600"/>
        </p:xfrm>
        <a:graphic>
          <a:graphicData uri="http://schemas.openxmlformats.org/drawingml/2006/table">
            <a:tbl>
              <a:tblPr>
                <a:tableStyleId>{5C22544A-7EE6-4342-B048-85BDC9FD1C3A}</a:tableStyleId>
              </a:tblPr>
              <a:tblGrid>
                <a:gridCol w="27432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gridCol w="274320">
                  <a:extLst>
                    <a:ext uri="{9D8B030D-6E8A-4147-A177-3AD203B41FA5}">
                      <a16:colId xmlns:a16="http://schemas.microsoft.com/office/drawing/2014/main" val="20002"/>
                    </a:ext>
                  </a:extLst>
                </a:gridCol>
                <a:gridCol w="274320">
                  <a:extLst>
                    <a:ext uri="{9D8B030D-6E8A-4147-A177-3AD203B41FA5}">
                      <a16:colId xmlns:a16="http://schemas.microsoft.com/office/drawing/2014/main" val="20003"/>
                    </a:ext>
                  </a:extLst>
                </a:gridCol>
                <a:gridCol w="274320">
                  <a:extLst>
                    <a:ext uri="{9D8B030D-6E8A-4147-A177-3AD203B41FA5}">
                      <a16:colId xmlns:a16="http://schemas.microsoft.com/office/drawing/2014/main" val="20004"/>
                    </a:ext>
                  </a:extLst>
                </a:gridCol>
              </a:tblGrid>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1"/>
                  </a:ext>
                </a:extLst>
              </a:tr>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ym typeface="Symbol" panose="05050102010706020507" pitchFamily="18" charset="2"/>
                        </a:rPr>
                        <a:t></a:t>
                      </a: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2"/>
                  </a:ext>
                </a:extLst>
              </a:tr>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3"/>
                  </a:ext>
                </a:extLst>
              </a:tr>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4"/>
                  </a:ext>
                </a:extLst>
              </a:tr>
            </a:tbl>
          </a:graphicData>
        </a:graphic>
      </p:graphicFrame>
      <p:graphicFrame>
        <p:nvGraphicFramePr>
          <p:cNvPr id="20" name="Table 19"/>
          <p:cNvGraphicFramePr>
            <a:graphicFrameLocks noGrp="1"/>
          </p:cNvGraphicFramePr>
          <p:nvPr/>
        </p:nvGraphicFramePr>
        <p:xfrm>
          <a:off x="6755535" y="5257800"/>
          <a:ext cx="1371600" cy="1371600"/>
        </p:xfrm>
        <a:graphic>
          <a:graphicData uri="http://schemas.openxmlformats.org/drawingml/2006/table">
            <a:tbl>
              <a:tblPr>
                <a:tableStyleId>{5C22544A-7EE6-4342-B048-85BDC9FD1C3A}</a:tableStyleId>
              </a:tblPr>
              <a:tblGrid>
                <a:gridCol w="27432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gridCol w="274320">
                  <a:extLst>
                    <a:ext uri="{9D8B030D-6E8A-4147-A177-3AD203B41FA5}">
                      <a16:colId xmlns:a16="http://schemas.microsoft.com/office/drawing/2014/main" val="20002"/>
                    </a:ext>
                  </a:extLst>
                </a:gridCol>
                <a:gridCol w="274320">
                  <a:extLst>
                    <a:ext uri="{9D8B030D-6E8A-4147-A177-3AD203B41FA5}">
                      <a16:colId xmlns:a16="http://schemas.microsoft.com/office/drawing/2014/main" val="20003"/>
                    </a:ext>
                  </a:extLst>
                </a:gridCol>
                <a:gridCol w="274320">
                  <a:extLst>
                    <a:ext uri="{9D8B030D-6E8A-4147-A177-3AD203B41FA5}">
                      <a16:colId xmlns:a16="http://schemas.microsoft.com/office/drawing/2014/main" val="20004"/>
                    </a:ext>
                  </a:extLst>
                </a:gridCol>
              </a:tblGrid>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82880">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ym typeface="Symbol" panose="05050102010706020507" pitchFamily="18" charset="2"/>
                        </a:rPr>
                        <a:t></a:t>
                      </a: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21" name="Table 20"/>
          <p:cNvGraphicFramePr>
            <a:graphicFrameLocks noGrp="1"/>
          </p:cNvGraphicFramePr>
          <p:nvPr/>
        </p:nvGraphicFramePr>
        <p:xfrm>
          <a:off x="8657272" y="5257800"/>
          <a:ext cx="1371600" cy="1371600"/>
        </p:xfrm>
        <a:graphic>
          <a:graphicData uri="http://schemas.openxmlformats.org/drawingml/2006/table">
            <a:tbl>
              <a:tblPr>
                <a:tableStyleId>{5C22544A-7EE6-4342-B048-85BDC9FD1C3A}</a:tableStyleId>
              </a:tblPr>
              <a:tblGrid>
                <a:gridCol w="274320">
                  <a:extLst>
                    <a:ext uri="{9D8B030D-6E8A-4147-A177-3AD203B41FA5}">
                      <a16:colId xmlns:a16="http://schemas.microsoft.com/office/drawing/2014/main" val="20000"/>
                    </a:ext>
                  </a:extLst>
                </a:gridCol>
                <a:gridCol w="274320">
                  <a:extLst>
                    <a:ext uri="{9D8B030D-6E8A-4147-A177-3AD203B41FA5}">
                      <a16:colId xmlns:a16="http://schemas.microsoft.com/office/drawing/2014/main" val="20001"/>
                    </a:ext>
                  </a:extLst>
                </a:gridCol>
                <a:gridCol w="274320">
                  <a:extLst>
                    <a:ext uri="{9D8B030D-6E8A-4147-A177-3AD203B41FA5}">
                      <a16:colId xmlns:a16="http://schemas.microsoft.com/office/drawing/2014/main" val="20002"/>
                    </a:ext>
                  </a:extLst>
                </a:gridCol>
                <a:gridCol w="274320">
                  <a:extLst>
                    <a:ext uri="{9D8B030D-6E8A-4147-A177-3AD203B41FA5}">
                      <a16:colId xmlns:a16="http://schemas.microsoft.com/office/drawing/2014/main" val="20003"/>
                    </a:ext>
                  </a:extLst>
                </a:gridCol>
                <a:gridCol w="274320">
                  <a:extLst>
                    <a:ext uri="{9D8B030D-6E8A-4147-A177-3AD203B41FA5}">
                      <a16:colId xmlns:a16="http://schemas.microsoft.com/office/drawing/2014/main" val="20004"/>
                    </a:ext>
                  </a:extLst>
                </a:gridCol>
              </a:tblGrid>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82880">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ym typeface="Symbol" panose="05050102010706020507" pitchFamily="18" charset="2"/>
                        </a:rPr>
                        <a:t></a:t>
                      </a: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bl>
          </a:graphicData>
        </a:graphic>
      </p:graphicFrame>
      <p:sp>
        <p:nvSpPr>
          <p:cNvPr id="11" name="Content Placeholder 2"/>
          <p:cNvSpPr txBox="1">
            <a:spLocks/>
          </p:cNvSpPr>
          <p:nvPr/>
        </p:nvSpPr>
        <p:spPr bwMode="auto">
          <a:xfrm>
            <a:off x="522401" y="1734641"/>
            <a:ext cx="9978067" cy="385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r>
              <a:rPr lang="en-US" dirty="0"/>
              <a:t>A starting cell that is on the edge of the grid</a:t>
            </a:r>
          </a:p>
        </p:txBody>
      </p:sp>
      <p:sp>
        <p:nvSpPr>
          <p:cNvPr id="12" name="Content Placeholder 2"/>
          <p:cNvSpPr txBox="1">
            <a:spLocks/>
          </p:cNvSpPr>
          <p:nvPr/>
        </p:nvSpPr>
        <p:spPr bwMode="auto">
          <a:xfrm>
            <a:off x="518983" y="2120004"/>
            <a:ext cx="9978067" cy="4392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r>
              <a:rPr lang="en-US" dirty="0"/>
              <a:t>A starting cell that has no neighboring abnormal cells</a:t>
            </a:r>
          </a:p>
        </p:txBody>
      </p:sp>
      <p:sp>
        <p:nvSpPr>
          <p:cNvPr id="13" name="Content Placeholder 2"/>
          <p:cNvSpPr txBox="1">
            <a:spLocks/>
          </p:cNvSpPr>
          <p:nvPr/>
        </p:nvSpPr>
        <p:spPr bwMode="auto">
          <a:xfrm>
            <a:off x="516577" y="2499546"/>
            <a:ext cx="9978067" cy="7008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r>
              <a:rPr lang="en-US" dirty="0"/>
              <a:t>A starting cell whose only abnormal neighbor cells are diagonally connected to it</a:t>
            </a:r>
          </a:p>
        </p:txBody>
      </p:sp>
      <p:sp>
        <p:nvSpPr>
          <p:cNvPr id="14" name="Content Placeholder 2"/>
          <p:cNvSpPr txBox="1">
            <a:spLocks/>
          </p:cNvSpPr>
          <p:nvPr/>
        </p:nvSpPr>
        <p:spPr bwMode="auto">
          <a:xfrm>
            <a:off x="531142" y="3177819"/>
            <a:ext cx="9978067" cy="7008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r>
              <a:rPr lang="en-US" dirty="0"/>
              <a:t>A "bull's-eye": a starting cell whose neighbors are all normal but their neighbors are abnormal</a:t>
            </a:r>
          </a:p>
        </p:txBody>
      </p:sp>
      <p:sp>
        <p:nvSpPr>
          <p:cNvPr id="15" name="Content Placeholder 2"/>
          <p:cNvSpPr txBox="1">
            <a:spLocks/>
          </p:cNvSpPr>
          <p:nvPr/>
        </p:nvSpPr>
        <p:spPr bwMode="auto">
          <a:xfrm>
            <a:off x="522401" y="3867744"/>
            <a:ext cx="9978067" cy="7008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r>
              <a:rPr lang="en-US" dirty="0"/>
              <a:t>A starting cell that is normal</a:t>
            </a:r>
          </a:p>
          <a:p>
            <a:pPr lvl="1"/>
            <a:r>
              <a:rPr lang="en-US" dirty="0"/>
              <a:t>A grid that contains all abnormal cells</a:t>
            </a:r>
          </a:p>
          <a:p>
            <a:pPr lvl="1"/>
            <a:r>
              <a:rPr lang="en-US" dirty="0"/>
              <a:t>A grid that contains all normal cells</a:t>
            </a:r>
          </a:p>
        </p:txBody>
      </p:sp>
    </p:spTree>
    <p:extLst>
      <p:ext uri="{BB962C8B-B14F-4D97-AF65-F5344CB8AC3E}">
        <p14:creationId xmlns:p14="http://schemas.microsoft.com/office/powerpoint/2010/main" val="136070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8" name="Picture 4" descr="Make your virtual meetings and classes unmissable with Vevox">
            <a:extLst>
              <a:ext uri="{FF2B5EF4-FFF2-40B4-BE49-F238E27FC236}">
                <a16:creationId xmlns:a16="http://schemas.microsoft.com/office/drawing/2014/main" id="{4F9FDFF7-D86A-42C7-8DF5-DCB89C4421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3938" y="400282"/>
            <a:ext cx="7744924" cy="5315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0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7.5, pgs. 435-440</a:t>
            </a:r>
          </a:p>
        </p:txBody>
      </p:sp>
      <p:sp>
        <p:nvSpPr>
          <p:cNvPr id="7" name="Content Placeholder 2"/>
          <p:cNvSpPr txBox="1">
            <a:spLocks/>
          </p:cNvSpPr>
          <p:nvPr/>
        </p:nvSpPr>
        <p:spPr bwMode="auto">
          <a:xfrm>
            <a:off x="1219200" y="304800"/>
            <a:ext cx="5181600" cy="518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l" rtl="0" eaLnBrk="1" fontAlgn="base" hangingPunct="1">
              <a:spcBef>
                <a:spcPts val="700"/>
              </a:spcBef>
              <a:spcAft>
                <a:spcPct val="0"/>
              </a:spcAft>
              <a:buClr>
                <a:srgbClr val="333399"/>
              </a:buClr>
              <a:buSzPct val="80000"/>
              <a:buFont typeface="Arial" panose="020B0604020202020204" pitchFamily="34" charset="0"/>
              <a:buNone/>
              <a:defRPr sz="2600" kern="1200">
                <a:solidFill>
                  <a:srgbClr val="FFFFFF"/>
                </a:solidFill>
                <a:latin typeface="+mn-lt"/>
                <a:ea typeface="+mn-ea"/>
                <a:cs typeface="+mn-cs"/>
              </a:defRPr>
            </a:lvl1pPr>
            <a:lvl2pPr marL="457200" indent="0" algn="ctr" rtl="0" eaLnBrk="1" fontAlgn="base" hangingPunct="1">
              <a:spcBef>
                <a:spcPts val="550"/>
              </a:spcBef>
              <a:spcAft>
                <a:spcPct val="0"/>
              </a:spcAft>
              <a:buClr>
                <a:srgbClr val="FF0000"/>
              </a:buClr>
              <a:buSzPct val="80000"/>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spcBef>
                <a:spcPts val="500"/>
              </a:spcBef>
              <a:spcAft>
                <a:spcPct val="0"/>
              </a:spcAft>
              <a:buClr>
                <a:srgbClr val="333399"/>
              </a:buClr>
              <a:buSzPct val="80000"/>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spcBef>
                <a:spcPts val="400"/>
              </a:spcBef>
              <a:spcAft>
                <a:spcPct val="0"/>
              </a:spcAft>
              <a:buClr>
                <a:srgbClr val="333399"/>
              </a:buClr>
              <a:buSzPct val="80000"/>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spcBef>
                <a:spcPts val="400"/>
              </a:spcBef>
              <a:spcAft>
                <a:spcPct val="0"/>
              </a:spcAft>
              <a:buClr>
                <a:srgbClr val="333399"/>
              </a:buClr>
              <a:buSzPct val="80000"/>
              <a:buFont typeface="Arial" panose="020B0604020202020204" pitchFamily="34" charset="0"/>
              <a:buNone/>
              <a:defRPr sz="14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sz="2400" dirty="0"/>
              <a:t>7.5 Backtracking</a:t>
            </a:r>
          </a:p>
          <a:p>
            <a:pPr algn="ctr"/>
            <a:r>
              <a:rPr lang="en-US" sz="2000" dirty="0"/>
              <a:t>Case Study: Finding a Path Through a Maze</a:t>
            </a:r>
          </a:p>
        </p:txBody>
      </p:sp>
      <p:sp>
        <p:nvSpPr>
          <p:cNvPr id="2" name="Slide Number Placeholder 1"/>
          <p:cNvSpPr>
            <a:spLocks noGrp="1"/>
          </p:cNvSpPr>
          <p:nvPr>
            <p:ph type="sldNum" sz="quarter" idx="12"/>
          </p:nvPr>
        </p:nvSpPr>
        <p:spPr/>
        <p:txBody>
          <a:bodyPr/>
          <a:lstStyle/>
          <a:p>
            <a:pPr>
              <a:defRPr/>
            </a:pPr>
            <a:fld id="{A0C1462C-D640-45B3-901B-F425AA5C3674}" type="slidenum">
              <a:rPr lang="en-US" smtClean="0"/>
              <a:pPr>
                <a:defRPr/>
              </a:pPr>
              <a:t>27</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676400"/>
            <a:ext cx="3223260" cy="3230880"/>
          </a:xfrm>
          <a:prstGeom prst="rect">
            <a:avLst/>
          </a:prstGeom>
        </p:spPr>
      </p:pic>
    </p:spTree>
    <p:extLst>
      <p:ext uri="{BB962C8B-B14F-4D97-AF65-F5344CB8AC3E}">
        <p14:creationId xmlns:p14="http://schemas.microsoft.com/office/powerpoint/2010/main" val="202779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Backtracking</a:t>
            </a:r>
          </a:p>
        </p:txBody>
      </p:sp>
      <p:sp>
        <p:nvSpPr>
          <p:cNvPr id="3" name="Content Placeholder 2"/>
          <p:cNvSpPr>
            <a:spLocks noGrp="1"/>
          </p:cNvSpPr>
          <p:nvPr>
            <p:ph sz="quarter" idx="1"/>
          </p:nvPr>
        </p:nvSpPr>
        <p:spPr/>
        <p:txBody>
          <a:bodyPr/>
          <a:lstStyle/>
          <a:p>
            <a:r>
              <a:rPr lang="en-US" sz="2000" dirty="0"/>
              <a:t>Backtracking is an approach to implementing  a systematic, non-repetitive, trial and error search for a solution to a maze.</a:t>
            </a:r>
          </a:p>
          <a:p>
            <a:r>
              <a:rPr lang="en-US" sz="2000" dirty="0"/>
              <a:t>As one encounters a path junction, a path is chosen.</a:t>
            </a:r>
          </a:p>
          <a:p>
            <a:pPr lvl="1"/>
            <a:r>
              <a:rPr lang="en-US" sz="1800" dirty="0"/>
              <a:t>Either you will reach your destination and exit the maze, or you won’t be able to go any farther.</a:t>
            </a:r>
          </a:p>
          <a:p>
            <a:pPr lvl="1"/>
            <a:r>
              <a:rPr lang="en-US" sz="1800" dirty="0"/>
              <a:t>If you can’t go any farther, you will need to consider alternative paths—you will need to backtrack until you reach a fork and follow a branch you did not travel hoping to reach your destination.</a:t>
            </a:r>
          </a:p>
          <a:p>
            <a:pPr lvl="1"/>
            <a:r>
              <a:rPr lang="en-US" sz="1800" dirty="0"/>
              <a:t>If you never try the same path more than once, you will eventually find a solution path if one exists.</a:t>
            </a:r>
          </a:p>
          <a:p>
            <a:r>
              <a:rPr lang="en-US" sz="2000" dirty="0"/>
              <a:t>Problems that are solved by backtracking can be described as a set of choices made by some function.</a:t>
            </a:r>
          </a:p>
          <a:p>
            <a:r>
              <a:rPr lang="en-US" sz="2000" dirty="0"/>
              <a:t>Recursion allows you to implement backtracking in a relatively straightforward manner.</a:t>
            </a:r>
          </a:p>
          <a:p>
            <a:r>
              <a:rPr lang="en-US" sz="2000" dirty="0"/>
              <a:t>Each activation frame is used to remember the choice that was made at that particular decision </a:t>
            </a:r>
            <a:r>
              <a:rPr lang="en-US" sz="2000" dirty="0" err="1"/>
              <a:t>point.algorithm</a:t>
            </a:r>
            <a:r>
              <a:rPr lang="en-US" sz="2000" dirty="0"/>
              <a:t>.</a:t>
            </a:r>
          </a:p>
          <a:p>
            <a:endParaRPr lang="en-US" sz="2000" dirty="0"/>
          </a:p>
          <a:p>
            <a:endParaRPr lang="en-US" sz="2000" dirty="0"/>
          </a:p>
        </p:txBody>
      </p:sp>
      <p:sp>
        <p:nvSpPr>
          <p:cNvPr id="4" name="Footer Placeholder 3"/>
          <p:cNvSpPr>
            <a:spLocks noGrp="1"/>
          </p:cNvSpPr>
          <p:nvPr>
            <p:ph type="ftr" sz="quarter" idx="11"/>
          </p:nvPr>
        </p:nvSpPr>
        <p:spPr/>
        <p:txBody>
          <a:bodyPr/>
          <a:lstStyle/>
          <a:p>
            <a:pPr>
              <a:defRPr/>
            </a:pPr>
            <a:r>
              <a:rPr lang="en-US"/>
              <a:t>Recursion (24)</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28</a:t>
            </a:fld>
            <a:endParaRPr lang="en-US" dirty="0"/>
          </a:p>
        </p:txBody>
      </p:sp>
      <p:pic>
        <p:nvPicPr>
          <p:cNvPr id="6" name="Picture 5">
            <a:extLst>
              <a:ext uri="{FF2B5EF4-FFF2-40B4-BE49-F238E27FC236}">
                <a16:creationId xmlns:a16="http://schemas.microsoft.com/office/drawing/2014/main" id="{6F7ED6D1-B9B0-4820-A360-221E17A84A93}"/>
              </a:ext>
            </a:extLst>
          </p:cNvPr>
          <p:cNvPicPr>
            <a:picLocks noChangeAspect="1"/>
          </p:cNvPicPr>
          <p:nvPr/>
        </p:nvPicPr>
        <p:blipFill>
          <a:blip r:embed="rId2"/>
          <a:stretch>
            <a:fillRect/>
          </a:stretch>
        </p:blipFill>
        <p:spPr>
          <a:xfrm>
            <a:off x="4119562" y="3217870"/>
            <a:ext cx="2733675" cy="2686050"/>
          </a:xfrm>
          <a:prstGeom prst="rect">
            <a:avLst/>
          </a:prstGeom>
        </p:spPr>
      </p:pic>
      <p:pic>
        <p:nvPicPr>
          <p:cNvPr id="1026" name="Picture 2" descr="Divers Found a Treasure in an Underwater Caves">
            <a:extLst>
              <a:ext uri="{FF2B5EF4-FFF2-40B4-BE49-F238E27FC236}">
                <a16:creationId xmlns:a16="http://schemas.microsoft.com/office/drawing/2014/main" id="{54654AEF-DCB6-4599-AA5D-EBE65F7A28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8047" y="1808019"/>
            <a:ext cx="7620000" cy="436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51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26"/>
                                        </p:tgtEl>
                                        <p:attrNameLst>
                                          <p:attrName>style.visibility</p:attrName>
                                        </p:attrNameLst>
                                      </p:cBhvr>
                                      <p:to>
                                        <p:strVal val="visible"/>
                                      </p:to>
                                    </p:set>
                                    <p:animEffect transition="in" filter="fade">
                                      <p:cBhvr>
                                        <p:cTn id="5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a Path through a Maze</a:t>
            </a:r>
          </a:p>
        </p:txBody>
      </p:sp>
      <p:sp>
        <p:nvSpPr>
          <p:cNvPr id="3" name="Content Placeholder 2"/>
          <p:cNvSpPr>
            <a:spLocks noGrp="1"/>
          </p:cNvSpPr>
          <p:nvPr>
            <p:ph sz="quarter" idx="1"/>
          </p:nvPr>
        </p:nvSpPr>
        <p:spPr/>
        <p:txBody>
          <a:bodyPr/>
          <a:lstStyle/>
          <a:p>
            <a:r>
              <a:rPr lang="en-US" dirty="0"/>
              <a:t>Problem</a:t>
            </a:r>
          </a:p>
          <a:p>
            <a:pPr lvl="1"/>
            <a:r>
              <a:rPr lang="en-US" dirty="0"/>
              <a:t>Use backtracking to find and display the path through a maze</a:t>
            </a:r>
          </a:p>
          <a:p>
            <a:pPr lvl="1"/>
            <a:r>
              <a:rPr lang="en-US" dirty="0"/>
              <a:t>From each point in a maze you can move to the next cell in a horizontal or vertical direction if the cell is not blocked.</a:t>
            </a:r>
          </a:p>
          <a:p>
            <a:r>
              <a:rPr lang="en-US" dirty="0"/>
              <a:t>Analysis</a:t>
            </a:r>
          </a:p>
          <a:p>
            <a:pPr lvl="1"/>
            <a:r>
              <a:rPr lang="en-US" dirty="0"/>
              <a:t>The maze will consist of an array of cells.</a:t>
            </a:r>
          </a:p>
          <a:p>
            <a:pPr lvl="1"/>
            <a:r>
              <a:rPr lang="en-US" dirty="0"/>
              <a:t>The starting point is at the top left corner </a:t>
            </a:r>
            <a:r>
              <a:rPr lang="en-US" b="1" dirty="0">
                <a:latin typeface="Consolas" panose="020B0609020204030204" pitchFamily="49" charset="0"/>
                <a:cs typeface="Consolas" panose="020B0609020204030204" pitchFamily="49" charset="0"/>
              </a:rPr>
              <a:t>maze[0][0]</a:t>
            </a:r>
            <a:r>
              <a:rPr lang="en-US" dirty="0"/>
              <a:t>.</a:t>
            </a:r>
          </a:p>
          <a:p>
            <a:pPr lvl="1"/>
            <a:r>
              <a:rPr lang="en-US" dirty="0"/>
              <a:t>The exit point is at the bottom right corner, that is</a:t>
            </a:r>
          </a:p>
          <a:p>
            <a:pPr marL="366713" lvl="1" indent="0">
              <a:buNone/>
            </a:pPr>
            <a:r>
              <a:rPr lang="en-US" dirty="0"/>
              <a:t>	</a:t>
            </a:r>
            <a:r>
              <a:rPr lang="en-US" b="1" dirty="0">
                <a:latin typeface="Consolas" panose="020B0609020204030204" pitchFamily="49" charset="0"/>
                <a:cs typeface="Consolas" panose="020B0609020204030204" pitchFamily="49" charset="0"/>
              </a:rPr>
              <a:t>maze[ROW_SIZE - 1][COL_SIZE - 1]</a:t>
            </a:r>
            <a:r>
              <a:rPr lang="en-US" dirty="0"/>
              <a:t>.</a:t>
            </a:r>
          </a:p>
          <a:p>
            <a:pPr lvl="1"/>
            <a:r>
              <a:rPr lang="en-US" dirty="0"/>
              <a:t>All non-barrier cells will be </a:t>
            </a:r>
            <a:r>
              <a:rPr lang="en-US" dirty="0">
                <a:solidFill>
                  <a:srgbClr val="FF0000"/>
                </a:solidFill>
              </a:rPr>
              <a:t>OPEN</a:t>
            </a:r>
            <a:r>
              <a:rPr lang="en-US" dirty="0"/>
              <a:t> color.</a:t>
            </a:r>
          </a:p>
          <a:p>
            <a:pPr lvl="1"/>
            <a:r>
              <a:rPr lang="en-US" dirty="0"/>
              <a:t>All cells that represent barriers will be </a:t>
            </a:r>
            <a:r>
              <a:rPr lang="en-US" dirty="0">
                <a:solidFill>
                  <a:srgbClr val="FF0000"/>
                </a:solidFill>
              </a:rPr>
              <a:t>BARRIER</a:t>
            </a:r>
            <a:r>
              <a:rPr lang="en-US" dirty="0"/>
              <a:t> color.</a:t>
            </a:r>
          </a:p>
          <a:p>
            <a:pPr lvl="1"/>
            <a:r>
              <a:rPr lang="en-US" dirty="0"/>
              <a:t>Cells that we have visited will be </a:t>
            </a:r>
            <a:r>
              <a:rPr lang="en-US" dirty="0">
                <a:solidFill>
                  <a:srgbClr val="FF0000"/>
                </a:solidFill>
              </a:rPr>
              <a:t>VISITED</a:t>
            </a:r>
            <a:r>
              <a:rPr lang="en-US" dirty="0"/>
              <a:t> color.</a:t>
            </a:r>
          </a:p>
          <a:p>
            <a:pPr lvl="1"/>
            <a:r>
              <a:rPr lang="en-US" dirty="0"/>
              <a:t>If we find a path, all cells on the path will be set to </a:t>
            </a:r>
            <a:r>
              <a:rPr lang="en-US" dirty="0">
                <a:solidFill>
                  <a:srgbClr val="FF0000"/>
                </a:solidFill>
              </a:rPr>
              <a:t>PATH</a:t>
            </a:r>
            <a:r>
              <a:rPr lang="en-US" dirty="0"/>
              <a:t> color.</a:t>
            </a:r>
          </a:p>
          <a:p>
            <a:endParaRPr lang="en-US" dirty="0"/>
          </a:p>
        </p:txBody>
      </p:sp>
      <p:sp>
        <p:nvSpPr>
          <p:cNvPr id="4" name="Footer Placeholder 3"/>
          <p:cNvSpPr>
            <a:spLocks noGrp="1"/>
          </p:cNvSpPr>
          <p:nvPr>
            <p:ph type="ftr" sz="quarter" idx="11"/>
          </p:nvPr>
        </p:nvSpPr>
        <p:spPr/>
        <p:txBody>
          <a:bodyPr/>
          <a:lstStyle/>
          <a:p>
            <a:pPr>
              <a:defRPr/>
            </a:pPr>
            <a:r>
              <a:rPr lang="en-US"/>
              <a:t>Recursion (24)</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29</a:t>
            </a:fld>
            <a:endParaRPr lang="en-US" dirty="0"/>
          </a:p>
        </p:txBody>
      </p:sp>
    </p:spTree>
    <p:extLst>
      <p:ext uri="{BB962C8B-B14F-4D97-AF65-F5344CB8AC3E}">
        <p14:creationId xmlns:p14="http://schemas.microsoft.com/office/powerpoint/2010/main" val="86738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455F9-D1CE-4ADD-AB5F-801807DC95CB}"/>
              </a:ext>
            </a:extLst>
          </p:cNvPr>
          <p:cNvSpPr>
            <a:spLocks noGrp="1"/>
          </p:cNvSpPr>
          <p:nvPr>
            <p:ph type="title"/>
          </p:nvPr>
        </p:nvSpPr>
        <p:spPr/>
        <p:txBody>
          <a:bodyPr/>
          <a:lstStyle/>
          <a:p>
            <a:r>
              <a:rPr lang="en-US" dirty="0"/>
              <a:t>Tip #24: Protected - Good Practice?</a:t>
            </a:r>
          </a:p>
        </p:txBody>
      </p:sp>
      <p:sp>
        <p:nvSpPr>
          <p:cNvPr id="3" name="Content Placeholder 2">
            <a:extLst>
              <a:ext uri="{FF2B5EF4-FFF2-40B4-BE49-F238E27FC236}">
                <a16:creationId xmlns:a16="http://schemas.microsoft.com/office/drawing/2014/main" id="{02F2A516-BD7F-466B-A7E6-266660B9EF48}"/>
              </a:ext>
            </a:extLst>
          </p:cNvPr>
          <p:cNvSpPr>
            <a:spLocks noGrp="1"/>
          </p:cNvSpPr>
          <p:nvPr>
            <p:ph sz="quarter" idx="1"/>
          </p:nvPr>
        </p:nvSpPr>
        <p:spPr/>
        <p:txBody>
          <a:bodyPr/>
          <a:lstStyle/>
          <a:p>
            <a:r>
              <a:rPr lang="en-US" dirty="0"/>
              <a:t>Encapsulation is one of the main features of OO.</a:t>
            </a:r>
          </a:p>
          <a:p>
            <a:pPr lvl="1"/>
            <a:r>
              <a:rPr lang="en-US" sz="1800" dirty="0"/>
              <a:t>Encapsulating your data in classes means that users of the class can not break the class' data's invariants, because the class' state can only be manipulated through its member functions. </a:t>
            </a:r>
          </a:p>
          <a:p>
            <a:pPr lvl="1"/>
            <a:r>
              <a:rPr lang="en-US" sz="1800" dirty="0"/>
              <a:t>If you allow derived classes access' that invalidate their base class' data invariants, then one essentially throws encapsulation out of the window.</a:t>
            </a:r>
            <a:endParaRPr lang="en-US" sz="1400" dirty="0"/>
          </a:p>
          <a:p>
            <a:r>
              <a:rPr lang="en-US" dirty="0"/>
              <a:t>Experienced programmers find themselves using protected less and less over the years, even for member functions.</a:t>
            </a:r>
          </a:p>
          <a:p>
            <a:pPr lvl="1"/>
            <a:r>
              <a:rPr lang="en-US" sz="1800" dirty="0"/>
              <a:t>If a class correctly implements a simple concept, then all of its state should be manipulatable through its public interface.</a:t>
            </a:r>
          </a:p>
          <a:p>
            <a:pPr lvl="1"/>
            <a:r>
              <a:rPr lang="en-US" sz="1800" dirty="0"/>
              <a:t>If derived classes need "back doors" to sneak in, then you should question your design. (Which isn't to say never use protected.) </a:t>
            </a:r>
          </a:p>
          <a:p>
            <a:r>
              <a:rPr lang="en-US" dirty="0"/>
              <a:t>Remember, protected things in a class only create a contract with direct descendants, and those descendants can decide whether or not to make a similar contract available to sub-descendants.</a:t>
            </a:r>
          </a:p>
        </p:txBody>
      </p:sp>
      <p:sp>
        <p:nvSpPr>
          <p:cNvPr id="4" name="Footer Placeholder 3">
            <a:extLst>
              <a:ext uri="{FF2B5EF4-FFF2-40B4-BE49-F238E27FC236}">
                <a16:creationId xmlns:a16="http://schemas.microsoft.com/office/drawing/2014/main" id="{602D5E37-7F45-465B-8996-888B017169CC}"/>
              </a:ext>
            </a:extLst>
          </p:cNvPr>
          <p:cNvSpPr>
            <a:spLocks noGrp="1"/>
          </p:cNvSpPr>
          <p:nvPr>
            <p:ph type="ftr" sz="quarter" idx="11"/>
          </p:nvPr>
        </p:nvSpPr>
        <p:spPr/>
        <p:txBody>
          <a:bodyPr/>
          <a:lstStyle/>
          <a:p>
            <a:pPr>
              <a:defRPr/>
            </a:pPr>
            <a:r>
              <a:rPr lang="en-US"/>
              <a:t>Recursion (24)</a:t>
            </a:r>
            <a:endParaRPr lang="en-US" dirty="0"/>
          </a:p>
        </p:txBody>
      </p:sp>
      <p:sp>
        <p:nvSpPr>
          <p:cNvPr id="5" name="Slide Number Placeholder 4">
            <a:extLst>
              <a:ext uri="{FF2B5EF4-FFF2-40B4-BE49-F238E27FC236}">
                <a16:creationId xmlns:a16="http://schemas.microsoft.com/office/drawing/2014/main" id="{BBC575F0-CB31-4299-AECE-FBCCF5094144}"/>
              </a:ext>
            </a:extLst>
          </p:cNvPr>
          <p:cNvSpPr>
            <a:spLocks noGrp="1"/>
          </p:cNvSpPr>
          <p:nvPr>
            <p:ph type="sldNum" sz="quarter" idx="12"/>
          </p:nvPr>
        </p:nvSpPr>
        <p:spPr/>
        <p:txBody>
          <a:bodyPr/>
          <a:lstStyle/>
          <a:p>
            <a:pPr>
              <a:defRPr/>
            </a:pPr>
            <a:fld id="{0D7B5496-982B-480A-8085-B08F2CA91C21}" type="slidenum">
              <a:rPr lang="en-US" smtClean="0"/>
              <a:pPr>
                <a:defRPr/>
              </a:pPr>
              <a:t>3</a:t>
            </a:fld>
            <a:endParaRPr lang="en-US" dirty="0"/>
          </a:p>
        </p:txBody>
      </p:sp>
    </p:spTree>
    <p:extLst>
      <p:ext uri="{BB962C8B-B14F-4D97-AF65-F5344CB8AC3E}">
        <p14:creationId xmlns:p14="http://schemas.microsoft.com/office/powerpoint/2010/main" val="140617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C3F957-992D-463B-B9B3-002E509C5C00}"/>
              </a:ext>
            </a:extLst>
          </p:cNvPr>
          <p:cNvGrpSpPr/>
          <p:nvPr/>
        </p:nvGrpSpPr>
        <p:grpSpPr>
          <a:xfrm>
            <a:off x="5486402" y="4762250"/>
            <a:ext cx="1523999" cy="223017"/>
            <a:chOff x="4572001" y="4762249"/>
            <a:chExt cx="1523999" cy="223017"/>
          </a:xfrm>
        </p:grpSpPr>
        <p:cxnSp>
          <p:nvCxnSpPr>
            <p:cNvPr id="69" name="Straight Arrow Connector 68">
              <a:extLst>
                <a:ext uri="{FF2B5EF4-FFF2-40B4-BE49-F238E27FC236}">
                  <a16:creationId xmlns:a16="http://schemas.microsoft.com/office/drawing/2014/main" id="{AF045C13-851A-4090-BB0E-C098DFBE4EB8}"/>
                </a:ext>
              </a:extLst>
            </p:cNvPr>
            <p:cNvCxnSpPr>
              <a:cxnSpLocks/>
            </p:cNvCxnSpPr>
            <p:nvPr/>
          </p:nvCxnSpPr>
          <p:spPr>
            <a:xfrm flipH="1">
              <a:off x="4572001" y="4762249"/>
              <a:ext cx="1523999" cy="20003"/>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5DD40E33-72C6-4719-9DCD-9354E7271F7B}"/>
                </a:ext>
              </a:extLst>
            </p:cNvPr>
            <p:cNvSpPr txBox="1"/>
            <p:nvPr/>
          </p:nvSpPr>
          <p:spPr>
            <a:xfrm>
              <a:off x="5391545" y="4800600"/>
              <a:ext cx="256780" cy="184666"/>
            </a:xfrm>
            <a:prstGeom prst="rect">
              <a:avLst/>
            </a:prstGeom>
            <a:noFill/>
          </p:spPr>
          <p:txBody>
            <a:bodyPr wrap="square" lIns="0" tIns="0" rIns="0" bIns="0" rtlCol="0">
              <a:spAutoFit/>
            </a:bodyPr>
            <a:lstStyle/>
            <a:p>
              <a:pPr algn="ctr"/>
              <a:r>
                <a:rPr lang="en-US" sz="1200" b="1" dirty="0"/>
                <a:t>Y</a:t>
              </a:r>
            </a:p>
          </p:txBody>
        </p:sp>
      </p:grpSp>
      <p:grpSp>
        <p:nvGrpSpPr>
          <p:cNvPr id="81" name="Group 80">
            <a:extLst>
              <a:ext uri="{FF2B5EF4-FFF2-40B4-BE49-F238E27FC236}">
                <a16:creationId xmlns:a16="http://schemas.microsoft.com/office/drawing/2014/main" id="{A8DEC10C-4043-4BD7-BFE0-AA7116F98DBC}"/>
              </a:ext>
            </a:extLst>
          </p:cNvPr>
          <p:cNvGrpSpPr/>
          <p:nvPr/>
        </p:nvGrpSpPr>
        <p:grpSpPr>
          <a:xfrm>
            <a:off x="8432243" y="5000121"/>
            <a:ext cx="914400" cy="877105"/>
            <a:chOff x="7517843" y="4989234"/>
            <a:chExt cx="914400" cy="877105"/>
          </a:xfrm>
        </p:grpSpPr>
        <p:sp>
          <p:nvSpPr>
            <p:cNvPr id="22" name="Flowchart: Terminator 21">
              <a:extLst>
                <a:ext uri="{FF2B5EF4-FFF2-40B4-BE49-F238E27FC236}">
                  <a16:creationId xmlns:a16="http://schemas.microsoft.com/office/drawing/2014/main" id="{D7DA5EB4-BE37-4AA5-A015-025A1490289A}"/>
                </a:ext>
              </a:extLst>
            </p:cNvPr>
            <p:cNvSpPr/>
            <p:nvPr/>
          </p:nvSpPr>
          <p:spPr>
            <a:xfrm>
              <a:off x="7517843" y="5409139"/>
              <a:ext cx="914400" cy="457200"/>
            </a:xfrm>
            <a:prstGeom prst="flowChartTerminator">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Return FALSE</a:t>
              </a:r>
            </a:p>
          </p:txBody>
        </p:sp>
        <p:cxnSp>
          <p:nvCxnSpPr>
            <p:cNvPr id="46" name="Straight Arrow Connector 45">
              <a:extLst>
                <a:ext uri="{FF2B5EF4-FFF2-40B4-BE49-F238E27FC236}">
                  <a16:creationId xmlns:a16="http://schemas.microsoft.com/office/drawing/2014/main" id="{0EA46AAA-611D-4C9F-A10D-24618A63F841}"/>
                </a:ext>
              </a:extLst>
            </p:cNvPr>
            <p:cNvCxnSpPr>
              <a:cxnSpLocks/>
            </p:cNvCxnSpPr>
            <p:nvPr/>
          </p:nvCxnSpPr>
          <p:spPr>
            <a:xfrm flipH="1">
              <a:off x="7980440" y="4989234"/>
              <a:ext cx="0" cy="453125"/>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7B1BBA8F-7E78-4B7D-9F2D-56BEA6D6B26C}"/>
              </a:ext>
            </a:extLst>
          </p:cNvPr>
          <p:cNvGrpSpPr/>
          <p:nvPr/>
        </p:nvGrpSpPr>
        <p:grpSpPr>
          <a:xfrm>
            <a:off x="7398400" y="4509701"/>
            <a:ext cx="2101686" cy="548640"/>
            <a:chOff x="6484000" y="4498815"/>
            <a:chExt cx="2101686" cy="548640"/>
          </a:xfrm>
        </p:grpSpPr>
        <p:cxnSp>
          <p:nvCxnSpPr>
            <p:cNvPr id="70" name="Straight Arrow Connector 69">
              <a:extLst>
                <a:ext uri="{FF2B5EF4-FFF2-40B4-BE49-F238E27FC236}">
                  <a16:creationId xmlns:a16="http://schemas.microsoft.com/office/drawing/2014/main" id="{12161BAB-4FB8-48D4-9427-27A3B7E1F05C}"/>
                </a:ext>
              </a:extLst>
            </p:cNvPr>
            <p:cNvCxnSpPr>
              <a:cxnSpLocks/>
            </p:cNvCxnSpPr>
            <p:nvPr/>
          </p:nvCxnSpPr>
          <p:spPr>
            <a:xfrm>
              <a:off x="6484000" y="4761136"/>
              <a:ext cx="952105"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Flowchart: Process 23">
              <a:extLst>
                <a:ext uri="{FF2B5EF4-FFF2-40B4-BE49-F238E27FC236}">
                  <a16:creationId xmlns:a16="http://schemas.microsoft.com/office/drawing/2014/main" id="{B9E9B435-CCC9-486C-AEDC-B6BB6167A49E}"/>
                </a:ext>
              </a:extLst>
            </p:cNvPr>
            <p:cNvSpPr/>
            <p:nvPr/>
          </p:nvSpPr>
          <p:spPr>
            <a:xfrm>
              <a:off x="7396966" y="4498815"/>
              <a:ext cx="1188720" cy="548640"/>
            </a:xfrm>
            <a:prstGeom prst="flowChartProcess">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Mark Cell as </a:t>
              </a:r>
              <a:r>
                <a:rPr lang="en-US" sz="1200" b="1" i="1" dirty="0">
                  <a:solidFill>
                    <a:schemeClr val="tx1"/>
                  </a:solidFill>
                </a:rPr>
                <a:t>Visited</a:t>
              </a:r>
            </a:p>
          </p:txBody>
        </p:sp>
        <p:sp>
          <p:nvSpPr>
            <p:cNvPr id="68" name="TextBox 67">
              <a:extLst>
                <a:ext uri="{FF2B5EF4-FFF2-40B4-BE49-F238E27FC236}">
                  <a16:creationId xmlns:a16="http://schemas.microsoft.com/office/drawing/2014/main" id="{486C3F27-8B7C-4BF8-9C74-CE4E06B72AF7}"/>
                </a:ext>
              </a:extLst>
            </p:cNvPr>
            <p:cNvSpPr txBox="1"/>
            <p:nvPr/>
          </p:nvSpPr>
          <p:spPr>
            <a:xfrm>
              <a:off x="6924675" y="4793138"/>
              <a:ext cx="256780" cy="184666"/>
            </a:xfrm>
            <a:prstGeom prst="rect">
              <a:avLst/>
            </a:prstGeom>
            <a:noFill/>
          </p:spPr>
          <p:txBody>
            <a:bodyPr wrap="square" lIns="0" tIns="0" rIns="0" bIns="0" rtlCol="0">
              <a:spAutoFit/>
            </a:bodyPr>
            <a:lstStyle/>
            <a:p>
              <a:pPr algn="ctr"/>
              <a:r>
                <a:rPr lang="en-US" sz="1200" b="1" dirty="0"/>
                <a:t>N</a:t>
              </a:r>
            </a:p>
          </p:txBody>
        </p:sp>
      </p:grpSp>
      <p:grpSp>
        <p:nvGrpSpPr>
          <p:cNvPr id="77" name="Group 76">
            <a:extLst>
              <a:ext uri="{FF2B5EF4-FFF2-40B4-BE49-F238E27FC236}">
                <a16:creationId xmlns:a16="http://schemas.microsoft.com/office/drawing/2014/main" id="{EB4E3E8B-6E1E-424E-B904-7EF7D45681B5}"/>
              </a:ext>
            </a:extLst>
          </p:cNvPr>
          <p:cNvGrpSpPr/>
          <p:nvPr/>
        </p:nvGrpSpPr>
        <p:grpSpPr>
          <a:xfrm>
            <a:off x="6515100" y="3979040"/>
            <a:ext cx="1371600" cy="1148146"/>
            <a:chOff x="5600700" y="3968154"/>
            <a:chExt cx="1371600" cy="1148146"/>
          </a:xfrm>
        </p:grpSpPr>
        <p:cxnSp>
          <p:nvCxnSpPr>
            <p:cNvPr id="66" name="Straight Arrow Connector 65">
              <a:extLst>
                <a:ext uri="{FF2B5EF4-FFF2-40B4-BE49-F238E27FC236}">
                  <a16:creationId xmlns:a16="http://schemas.microsoft.com/office/drawing/2014/main" id="{285E4C1C-B8B7-4622-BE21-AEFE958379A4}"/>
                </a:ext>
              </a:extLst>
            </p:cNvPr>
            <p:cNvCxnSpPr>
              <a:cxnSpLocks/>
            </p:cNvCxnSpPr>
            <p:nvPr/>
          </p:nvCxnSpPr>
          <p:spPr>
            <a:xfrm flipH="1">
              <a:off x="6284262" y="3968154"/>
              <a:ext cx="0" cy="453125"/>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E0FC0780-E3DA-4F7E-B45C-9E18E9A9AAD1}"/>
                </a:ext>
              </a:extLst>
            </p:cNvPr>
            <p:cNvSpPr txBox="1"/>
            <p:nvPr/>
          </p:nvSpPr>
          <p:spPr>
            <a:xfrm>
              <a:off x="6305550" y="4120554"/>
              <a:ext cx="256780" cy="184666"/>
            </a:xfrm>
            <a:prstGeom prst="rect">
              <a:avLst/>
            </a:prstGeom>
            <a:noFill/>
          </p:spPr>
          <p:txBody>
            <a:bodyPr wrap="square" lIns="0" tIns="0" rIns="0" bIns="0" rtlCol="0">
              <a:spAutoFit/>
            </a:bodyPr>
            <a:lstStyle/>
            <a:p>
              <a:pPr algn="ctr"/>
              <a:r>
                <a:rPr lang="en-US" sz="1200" b="1" dirty="0"/>
                <a:t>N</a:t>
              </a:r>
            </a:p>
          </p:txBody>
        </p:sp>
        <p:sp>
          <p:nvSpPr>
            <p:cNvPr id="67" name="Flowchart: Decision 66">
              <a:extLst>
                <a:ext uri="{FF2B5EF4-FFF2-40B4-BE49-F238E27FC236}">
                  <a16:creationId xmlns:a16="http://schemas.microsoft.com/office/drawing/2014/main" id="{DC30352A-F784-48B5-9554-32B9C6D71B4B}"/>
                </a:ext>
              </a:extLst>
            </p:cNvPr>
            <p:cNvSpPr/>
            <p:nvPr/>
          </p:nvSpPr>
          <p:spPr>
            <a:xfrm>
              <a:off x="5600700" y="4384780"/>
              <a:ext cx="1371600" cy="731520"/>
            </a:xfrm>
            <a:prstGeom prst="flowChartDecision">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en-US" sz="1200" b="1" dirty="0">
                <a:solidFill>
                  <a:schemeClr val="tx1"/>
                </a:solidFill>
              </a:endParaRPr>
            </a:p>
          </p:txBody>
        </p:sp>
        <p:sp>
          <p:nvSpPr>
            <p:cNvPr id="16" name="Rectangle 15">
              <a:extLst>
                <a:ext uri="{FF2B5EF4-FFF2-40B4-BE49-F238E27FC236}">
                  <a16:creationId xmlns:a16="http://schemas.microsoft.com/office/drawing/2014/main" id="{BF9E61E9-AA59-4EC1-AA4E-D08AFC715F1F}"/>
                </a:ext>
              </a:extLst>
            </p:cNvPr>
            <p:cNvSpPr/>
            <p:nvPr/>
          </p:nvSpPr>
          <p:spPr>
            <a:xfrm>
              <a:off x="5783348" y="4451349"/>
              <a:ext cx="1040670" cy="461665"/>
            </a:xfrm>
            <a:prstGeom prst="rect">
              <a:avLst/>
            </a:prstGeom>
          </p:spPr>
          <p:txBody>
            <a:bodyPr wrap="none">
              <a:spAutoFit/>
            </a:bodyPr>
            <a:lstStyle/>
            <a:p>
              <a:pPr algn="ctr"/>
              <a:r>
                <a:rPr lang="en-US" sz="1200" b="1" dirty="0"/>
                <a:t>More</a:t>
              </a:r>
            </a:p>
            <a:p>
              <a:pPr algn="ctr"/>
              <a:r>
                <a:rPr lang="en-US" sz="1200" b="1" dirty="0"/>
                <a:t>Neighbors?</a:t>
              </a:r>
            </a:p>
          </p:txBody>
        </p:sp>
      </p:grpSp>
      <p:grpSp>
        <p:nvGrpSpPr>
          <p:cNvPr id="76" name="Group 75">
            <a:extLst>
              <a:ext uri="{FF2B5EF4-FFF2-40B4-BE49-F238E27FC236}">
                <a16:creationId xmlns:a16="http://schemas.microsoft.com/office/drawing/2014/main" id="{90CE1D8D-9543-4F5F-BAD4-D86A7EB3F565}"/>
              </a:ext>
            </a:extLst>
          </p:cNvPr>
          <p:cNvGrpSpPr/>
          <p:nvPr/>
        </p:nvGrpSpPr>
        <p:grpSpPr>
          <a:xfrm>
            <a:off x="7477125" y="3528891"/>
            <a:ext cx="1869518" cy="457200"/>
            <a:chOff x="6562725" y="3518005"/>
            <a:chExt cx="1869518" cy="457200"/>
          </a:xfrm>
        </p:grpSpPr>
        <p:cxnSp>
          <p:nvCxnSpPr>
            <p:cNvPr id="50" name="Straight Arrow Connector 49">
              <a:extLst>
                <a:ext uri="{FF2B5EF4-FFF2-40B4-BE49-F238E27FC236}">
                  <a16:creationId xmlns:a16="http://schemas.microsoft.com/office/drawing/2014/main" id="{FD02D43A-7F0C-4BDB-BE52-546484B6E4A4}"/>
                </a:ext>
              </a:extLst>
            </p:cNvPr>
            <p:cNvCxnSpPr>
              <a:cxnSpLocks/>
            </p:cNvCxnSpPr>
            <p:nvPr/>
          </p:nvCxnSpPr>
          <p:spPr>
            <a:xfrm>
              <a:off x="6562725" y="3746605"/>
              <a:ext cx="952105"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Flowchart: Terminator 22">
              <a:extLst>
                <a:ext uri="{FF2B5EF4-FFF2-40B4-BE49-F238E27FC236}">
                  <a16:creationId xmlns:a16="http://schemas.microsoft.com/office/drawing/2014/main" id="{B952F060-EF86-4DD1-AC6E-A7B7F89BB873}"/>
                </a:ext>
              </a:extLst>
            </p:cNvPr>
            <p:cNvSpPr/>
            <p:nvPr/>
          </p:nvSpPr>
          <p:spPr>
            <a:xfrm>
              <a:off x="7517843" y="3518005"/>
              <a:ext cx="914400" cy="457200"/>
            </a:xfrm>
            <a:prstGeom prst="flowChartTerminator">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Return TRUE</a:t>
              </a:r>
            </a:p>
          </p:txBody>
        </p:sp>
        <p:sp>
          <p:nvSpPr>
            <p:cNvPr id="61" name="TextBox 60">
              <a:extLst>
                <a:ext uri="{FF2B5EF4-FFF2-40B4-BE49-F238E27FC236}">
                  <a16:creationId xmlns:a16="http://schemas.microsoft.com/office/drawing/2014/main" id="{11B437DE-279F-4631-9C9F-AC3BF201F43F}"/>
                </a:ext>
              </a:extLst>
            </p:cNvPr>
            <p:cNvSpPr txBox="1"/>
            <p:nvPr/>
          </p:nvSpPr>
          <p:spPr>
            <a:xfrm>
              <a:off x="6924675" y="3779678"/>
              <a:ext cx="256780" cy="184666"/>
            </a:xfrm>
            <a:prstGeom prst="rect">
              <a:avLst/>
            </a:prstGeom>
            <a:noFill/>
          </p:spPr>
          <p:txBody>
            <a:bodyPr wrap="square" lIns="0" tIns="0" rIns="0" bIns="0" rtlCol="0">
              <a:spAutoFit/>
            </a:bodyPr>
            <a:lstStyle/>
            <a:p>
              <a:pPr algn="ctr"/>
              <a:r>
                <a:rPr lang="en-US" sz="1200" b="1" dirty="0"/>
                <a:t>Y</a:t>
              </a:r>
            </a:p>
          </p:txBody>
        </p:sp>
      </p:grpSp>
      <p:grpSp>
        <p:nvGrpSpPr>
          <p:cNvPr id="75" name="Group 74">
            <a:extLst>
              <a:ext uri="{FF2B5EF4-FFF2-40B4-BE49-F238E27FC236}">
                <a16:creationId xmlns:a16="http://schemas.microsoft.com/office/drawing/2014/main" id="{B8D3A73B-FE2F-45DD-A5D0-5A8083265C0E}"/>
              </a:ext>
            </a:extLst>
          </p:cNvPr>
          <p:cNvGrpSpPr/>
          <p:nvPr/>
        </p:nvGrpSpPr>
        <p:grpSpPr>
          <a:xfrm>
            <a:off x="6512378" y="2988441"/>
            <a:ext cx="1371600" cy="1138621"/>
            <a:chOff x="5597978" y="2977554"/>
            <a:chExt cx="1371600" cy="1138621"/>
          </a:xfrm>
        </p:grpSpPr>
        <p:cxnSp>
          <p:nvCxnSpPr>
            <p:cNvPr id="51" name="Straight Arrow Connector 50">
              <a:extLst>
                <a:ext uri="{FF2B5EF4-FFF2-40B4-BE49-F238E27FC236}">
                  <a16:creationId xmlns:a16="http://schemas.microsoft.com/office/drawing/2014/main" id="{59CA305B-50E3-484D-934D-F5E559513AB5}"/>
                </a:ext>
              </a:extLst>
            </p:cNvPr>
            <p:cNvCxnSpPr>
              <a:cxnSpLocks/>
            </p:cNvCxnSpPr>
            <p:nvPr/>
          </p:nvCxnSpPr>
          <p:spPr>
            <a:xfrm flipH="1">
              <a:off x="6291065" y="2977554"/>
              <a:ext cx="0" cy="453125"/>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Flowchart: Decision 20">
              <a:extLst>
                <a:ext uri="{FF2B5EF4-FFF2-40B4-BE49-F238E27FC236}">
                  <a16:creationId xmlns:a16="http://schemas.microsoft.com/office/drawing/2014/main" id="{83BC554F-C23A-4BE9-81F4-FC44B2FBBE0F}"/>
                </a:ext>
              </a:extLst>
            </p:cNvPr>
            <p:cNvSpPr/>
            <p:nvPr/>
          </p:nvSpPr>
          <p:spPr>
            <a:xfrm>
              <a:off x="5597978" y="3384655"/>
              <a:ext cx="1371600" cy="731520"/>
            </a:xfrm>
            <a:prstGeom prst="flowChartDecision">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1200" b="1" dirty="0">
                  <a:solidFill>
                    <a:schemeClr val="tx1"/>
                  </a:solidFill>
                </a:rPr>
                <a:t>Path Found?</a:t>
              </a:r>
            </a:p>
          </p:txBody>
        </p:sp>
      </p:grpSp>
      <p:grpSp>
        <p:nvGrpSpPr>
          <p:cNvPr id="72" name="Group 71">
            <a:extLst>
              <a:ext uri="{FF2B5EF4-FFF2-40B4-BE49-F238E27FC236}">
                <a16:creationId xmlns:a16="http://schemas.microsoft.com/office/drawing/2014/main" id="{1B20CDE7-7DCC-43F7-A772-819AC055C3C5}"/>
              </a:ext>
            </a:extLst>
          </p:cNvPr>
          <p:cNvGrpSpPr/>
          <p:nvPr/>
        </p:nvGrpSpPr>
        <p:grpSpPr>
          <a:xfrm>
            <a:off x="2275114" y="5039029"/>
            <a:ext cx="914400" cy="873030"/>
            <a:chOff x="1360714" y="5039029"/>
            <a:chExt cx="914400" cy="873030"/>
          </a:xfrm>
        </p:grpSpPr>
        <p:cxnSp>
          <p:nvCxnSpPr>
            <p:cNvPr id="40" name="Straight Arrow Connector 39">
              <a:extLst>
                <a:ext uri="{FF2B5EF4-FFF2-40B4-BE49-F238E27FC236}">
                  <a16:creationId xmlns:a16="http://schemas.microsoft.com/office/drawing/2014/main" id="{71063F52-A21A-41BC-895F-642FCD9D8D8C}"/>
                </a:ext>
              </a:extLst>
            </p:cNvPr>
            <p:cNvCxnSpPr>
              <a:cxnSpLocks/>
            </p:cNvCxnSpPr>
            <p:nvPr/>
          </p:nvCxnSpPr>
          <p:spPr>
            <a:xfrm flipH="1">
              <a:off x="1811588" y="5039029"/>
              <a:ext cx="0" cy="453125"/>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Flowchart: Terminator 19">
              <a:extLst>
                <a:ext uri="{FF2B5EF4-FFF2-40B4-BE49-F238E27FC236}">
                  <a16:creationId xmlns:a16="http://schemas.microsoft.com/office/drawing/2014/main" id="{A6662F6A-6C30-496B-96D6-ADE0646E64DE}"/>
                </a:ext>
              </a:extLst>
            </p:cNvPr>
            <p:cNvSpPr/>
            <p:nvPr/>
          </p:nvSpPr>
          <p:spPr>
            <a:xfrm>
              <a:off x="1360714" y="5454859"/>
              <a:ext cx="914400" cy="457200"/>
            </a:xfrm>
            <a:prstGeom prst="flowChartTerminator">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Return TRUE</a:t>
              </a:r>
            </a:p>
          </p:txBody>
        </p:sp>
        <p:sp>
          <p:nvSpPr>
            <p:cNvPr id="59" name="TextBox 58">
              <a:extLst>
                <a:ext uri="{FF2B5EF4-FFF2-40B4-BE49-F238E27FC236}">
                  <a16:creationId xmlns:a16="http://schemas.microsoft.com/office/drawing/2014/main" id="{6D52396D-937B-4D37-9649-44341F98C6DA}"/>
                </a:ext>
              </a:extLst>
            </p:cNvPr>
            <p:cNvSpPr txBox="1"/>
            <p:nvPr/>
          </p:nvSpPr>
          <p:spPr>
            <a:xfrm>
              <a:off x="1826898" y="5141595"/>
              <a:ext cx="256780" cy="184666"/>
            </a:xfrm>
            <a:prstGeom prst="rect">
              <a:avLst/>
            </a:prstGeom>
            <a:noFill/>
          </p:spPr>
          <p:txBody>
            <a:bodyPr wrap="square" lIns="0" tIns="0" rIns="0" bIns="0" rtlCol="0">
              <a:spAutoFit/>
            </a:bodyPr>
            <a:lstStyle/>
            <a:p>
              <a:pPr algn="ctr"/>
              <a:r>
                <a:rPr lang="en-US" sz="1200" b="1" dirty="0"/>
                <a:t>Y</a:t>
              </a:r>
            </a:p>
          </p:txBody>
        </p:sp>
      </p:grpSp>
      <p:grpSp>
        <p:nvGrpSpPr>
          <p:cNvPr id="45" name="Group 44">
            <a:extLst>
              <a:ext uri="{FF2B5EF4-FFF2-40B4-BE49-F238E27FC236}">
                <a16:creationId xmlns:a16="http://schemas.microsoft.com/office/drawing/2014/main" id="{73C22155-9596-4A92-8929-C43348EDCD3B}"/>
              </a:ext>
            </a:extLst>
          </p:cNvPr>
          <p:cNvGrpSpPr/>
          <p:nvPr/>
        </p:nvGrpSpPr>
        <p:grpSpPr>
          <a:xfrm>
            <a:off x="2046514" y="3980767"/>
            <a:ext cx="1371600" cy="1158128"/>
            <a:chOff x="1132114" y="3980767"/>
            <a:chExt cx="1371600" cy="1158128"/>
          </a:xfrm>
        </p:grpSpPr>
        <p:cxnSp>
          <p:nvCxnSpPr>
            <p:cNvPr id="39" name="Straight Arrow Connector 38">
              <a:extLst>
                <a:ext uri="{FF2B5EF4-FFF2-40B4-BE49-F238E27FC236}">
                  <a16:creationId xmlns:a16="http://schemas.microsoft.com/office/drawing/2014/main" id="{CAF806C0-D3B6-4270-94DC-9EC57F710950}"/>
                </a:ext>
              </a:extLst>
            </p:cNvPr>
            <p:cNvCxnSpPr>
              <a:cxnSpLocks/>
            </p:cNvCxnSpPr>
            <p:nvPr/>
          </p:nvCxnSpPr>
          <p:spPr>
            <a:xfrm flipH="1">
              <a:off x="1811588" y="3980767"/>
              <a:ext cx="0" cy="453125"/>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Flowchart: Decision 9">
              <a:extLst>
                <a:ext uri="{FF2B5EF4-FFF2-40B4-BE49-F238E27FC236}">
                  <a16:creationId xmlns:a16="http://schemas.microsoft.com/office/drawing/2014/main" id="{68957DAF-E611-45E8-BAA2-DC3694F6BEA1}"/>
                </a:ext>
              </a:extLst>
            </p:cNvPr>
            <p:cNvSpPr/>
            <p:nvPr/>
          </p:nvSpPr>
          <p:spPr>
            <a:xfrm>
              <a:off x="1132114" y="4407375"/>
              <a:ext cx="1371600" cy="731520"/>
            </a:xfrm>
            <a:prstGeom prst="flowChartDecision">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1200" b="1" dirty="0">
                  <a:solidFill>
                    <a:schemeClr val="tx1"/>
                  </a:solidFill>
                </a:rPr>
                <a:t>Maze </a:t>
              </a:r>
              <a:r>
                <a:rPr lang="en-US" sz="1200" b="1" i="1" dirty="0">
                  <a:solidFill>
                    <a:schemeClr val="tx1"/>
                  </a:solidFill>
                </a:rPr>
                <a:t>Exit</a:t>
              </a:r>
              <a:r>
                <a:rPr lang="en-US" sz="1200" b="1" dirty="0">
                  <a:solidFill>
                    <a:schemeClr val="tx1"/>
                  </a:solidFill>
                </a:rPr>
                <a:t>?</a:t>
              </a:r>
            </a:p>
          </p:txBody>
        </p:sp>
      </p:grpSp>
      <p:grpSp>
        <p:nvGrpSpPr>
          <p:cNvPr id="44" name="Group 43">
            <a:extLst>
              <a:ext uri="{FF2B5EF4-FFF2-40B4-BE49-F238E27FC236}">
                <a16:creationId xmlns:a16="http://schemas.microsoft.com/office/drawing/2014/main" id="{85D7C425-E6F7-4756-9D8D-2DEB4686D81E}"/>
              </a:ext>
            </a:extLst>
          </p:cNvPr>
          <p:cNvGrpSpPr/>
          <p:nvPr/>
        </p:nvGrpSpPr>
        <p:grpSpPr>
          <a:xfrm>
            <a:off x="2127069" y="3089646"/>
            <a:ext cx="1188720" cy="1001765"/>
            <a:chOff x="1212669" y="3089645"/>
            <a:chExt cx="1188720" cy="1001765"/>
          </a:xfrm>
        </p:grpSpPr>
        <p:cxnSp>
          <p:nvCxnSpPr>
            <p:cNvPr id="29" name="Straight Arrow Connector 28">
              <a:extLst>
                <a:ext uri="{FF2B5EF4-FFF2-40B4-BE49-F238E27FC236}">
                  <a16:creationId xmlns:a16="http://schemas.microsoft.com/office/drawing/2014/main" id="{B8A79995-9315-4870-BFCD-72404AA16C11}"/>
                </a:ext>
              </a:extLst>
            </p:cNvPr>
            <p:cNvCxnSpPr>
              <a:cxnSpLocks/>
            </p:cNvCxnSpPr>
            <p:nvPr/>
          </p:nvCxnSpPr>
          <p:spPr>
            <a:xfrm flipH="1">
              <a:off x="1811588" y="3089645"/>
              <a:ext cx="0" cy="453125"/>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Flowchart: Process 18">
              <a:extLst>
                <a:ext uri="{FF2B5EF4-FFF2-40B4-BE49-F238E27FC236}">
                  <a16:creationId xmlns:a16="http://schemas.microsoft.com/office/drawing/2014/main" id="{961849B3-08D8-4390-8BB9-48F1B3D5AC03}"/>
                </a:ext>
              </a:extLst>
            </p:cNvPr>
            <p:cNvSpPr/>
            <p:nvPr/>
          </p:nvSpPr>
          <p:spPr>
            <a:xfrm>
              <a:off x="1212669" y="3542770"/>
              <a:ext cx="1188720" cy="548640"/>
            </a:xfrm>
            <a:prstGeom prst="flowChartProcess">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Mark Cell as </a:t>
              </a:r>
              <a:r>
                <a:rPr lang="en-US" sz="1200" b="1" i="1" dirty="0">
                  <a:solidFill>
                    <a:schemeClr val="tx1"/>
                  </a:solidFill>
                </a:rPr>
                <a:t>Path</a:t>
              </a:r>
            </a:p>
          </p:txBody>
        </p:sp>
        <p:sp>
          <p:nvSpPr>
            <p:cNvPr id="58" name="TextBox 57">
              <a:extLst>
                <a:ext uri="{FF2B5EF4-FFF2-40B4-BE49-F238E27FC236}">
                  <a16:creationId xmlns:a16="http://schemas.microsoft.com/office/drawing/2014/main" id="{69B323CE-796D-42EE-A662-F5836E271440}"/>
                </a:ext>
              </a:extLst>
            </p:cNvPr>
            <p:cNvSpPr txBox="1"/>
            <p:nvPr/>
          </p:nvSpPr>
          <p:spPr>
            <a:xfrm>
              <a:off x="1826898" y="3223439"/>
              <a:ext cx="256780" cy="184666"/>
            </a:xfrm>
            <a:prstGeom prst="rect">
              <a:avLst/>
            </a:prstGeom>
            <a:noFill/>
          </p:spPr>
          <p:txBody>
            <a:bodyPr wrap="square" lIns="0" tIns="0" rIns="0" bIns="0" rtlCol="0">
              <a:spAutoFit/>
            </a:bodyPr>
            <a:lstStyle/>
            <a:p>
              <a:pPr algn="ctr"/>
              <a:r>
                <a:rPr lang="en-US" sz="1200" b="1" dirty="0"/>
                <a:t>Y</a:t>
              </a:r>
            </a:p>
          </p:txBody>
        </p:sp>
      </p:grpSp>
      <p:grpSp>
        <p:nvGrpSpPr>
          <p:cNvPr id="41" name="Group 40">
            <a:extLst>
              <a:ext uri="{FF2B5EF4-FFF2-40B4-BE49-F238E27FC236}">
                <a16:creationId xmlns:a16="http://schemas.microsoft.com/office/drawing/2014/main" id="{707EFF14-D2D8-4A21-B87B-F3CFB7FE62D6}"/>
              </a:ext>
            </a:extLst>
          </p:cNvPr>
          <p:cNvGrpSpPr/>
          <p:nvPr/>
        </p:nvGrpSpPr>
        <p:grpSpPr>
          <a:xfrm>
            <a:off x="2047364" y="2067057"/>
            <a:ext cx="1371600" cy="1159748"/>
            <a:chOff x="1132964" y="2067057"/>
            <a:chExt cx="1371600" cy="1159748"/>
          </a:xfrm>
        </p:grpSpPr>
        <p:cxnSp>
          <p:nvCxnSpPr>
            <p:cNvPr id="38" name="Straight Arrow Connector 37">
              <a:extLst>
                <a:ext uri="{FF2B5EF4-FFF2-40B4-BE49-F238E27FC236}">
                  <a16:creationId xmlns:a16="http://schemas.microsoft.com/office/drawing/2014/main" id="{66085CA0-C7EF-44AA-95CA-45EE56344E49}"/>
                </a:ext>
              </a:extLst>
            </p:cNvPr>
            <p:cNvCxnSpPr>
              <a:cxnSpLocks/>
            </p:cNvCxnSpPr>
            <p:nvPr/>
          </p:nvCxnSpPr>
          <p:spPr>
            <a:xfrm flipH="1">
              <a:off x="1811588" y="2067057"/>
              <a:ext cx="0" cy="453125"/>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Flowchart: Decision 10">
              <a:extLst>
                <a:ext uri="{FF2B5EF4-FFF2-40B4-BE49-F238E27FC236}">
                  <a16:creationId xmlns:a16="http://schemas.microsoft.com/office/drawing/2014/main" id="{64A94860-F2F5-4CF9-899F-9766A41FAF81}"/>
                </a:ext>
              </a:extLst>
            </p:cNvPr>
            <p:cNvSpPr/>
            <p:nvPr/>
          </p:nvSpPr>
          <p:spPr>
            <a:xfrm>
              <a:off x="1132964" y="2495285"/>
              <a:ext cx="1371600" cy="731520"/>
            </a:xfrm>
            <a:prstGeom prst="flowChartDecision">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1200" b="1" i="1" dirty="0">
                  <a:solidFill>
                    <a:schemeClr val="tx1"/>
                  </a:solidFill>
                </a:rPr>
                <a:t>Open</a:t>
              </a:r>
              <a:r>
                <a:rPr lang="en-US" sz="1200" b="1" dirty="0">
                  <a:solidFill>
                    <a:schemeClr val="tx1"/>
                  </a:solidFill>
                </a:rPr>
                <a:t> Path?</a:t>
              </a:r>
            </a:p>
          </p:txBody>
        </p:sp>
        <p:sp>
          <p:nvSpPr>
            <p:cNvPr id="57" name="TextBox 56">
              <a:extLst>
                <a:ext uri="{FF2B5EF4-FFF2-40B4-BE49-F238E27FC236}">
                  <a16:creationId xmlns:a16="http://schemas.microsoft.com/office/drawing/2014/main" id="{54361BC7-BD4F-43BB-9A76-A3D28D5110A5}"/>
                </a:ext>
              </a:extLst>
            </p:cNvPr>
            <p:cNvSpPr txBox="1"/>
            <p:nvPr/>
          </p:nvSpPr>
          <p:spPr>
            <a:xfrm>
              <a:off x="1826898" y="2174741"/>
              <a:ext cx="256780" cy="184666"/>
            </a:xfrm>
            <a:prstGeom prst="rect">
              <a:avLst/>
            </a:prstGeom>
            <a:noFill/>
          </p:spPr>
          <p:txBody>
            <a:bodyPr wrap="square" lIns="0" tIns="0" rIns="0" bIns="0" rtlCol="0">
              <a:spAutoFit/>
            </a:bodyPr>
            <a:lstStyle/>
            <a:p>
              <a:pPr algn="ctr"/>
              <a:r>
                <a:rPr lang="en-US" sz="1200" b="1" dirty="0"/>
                <a:t>N</a:t>
              </a:r>
            </a:p>
          </p:txBody>
        </p:sp>
      </p:grpSp>
      <p:sp>
        <p:nvSpPr>
          <p:cNvPr id="2" name="Title 1"/>
          <p:cNvSpPr>
            <a:spLocks noGrp="1"/>
          </p:cNvSpPr>
          <p:nvPr>
            <p:ph type="title"/>
          </p:nvPr>
        </p:nvSpPr>
        <p:spPr/>
        <p:txBody>
          <a:bodyPr/>
          <a:lstStyle/>
          <a:p>
            <a:r>
              <a:rPr lang="en-US" dirty="0"/>
              <a:t>Design </a:t>
            </a:r>
            <a:r>
              <a:rPr lang="en-US" dirty="0" err="1"/>
              <a:t>find_maze_path</a:t>
            </a:r>
            <a:r>
              <a:rPr lang="en-US" dirty="0"/>
              <a:t>(x, y)</a:t>
            </a:r>
          </a:p>
        </p:txBody>
      </p:sp>
      <p:sp>
        <p:nvSpPr>
          <p:cNvPr id="4" name="Footer Placeholder 3"/>
          <p:cNvSpPr>
            <a:spLocks noGrp="1"/>
          </p:cNvSpPr>
          <p:nvPr>
            <p:ph type="ftr" sz="quarter" idx="11"/>
          </p:nvPr>
        </p:nvSpPr>
        <p:spPr>
          <a:xfrm>
            <a:off x="4343401" y="908819"/>
            <a:ext cx="5421313" cy="317525"/>
          </a:xfrm>
        </p:spPr>
        <p:txBody>
          <a:bodyPr/>
          <a:lstStyle/>
          <a:p>
            <a:pPr>
              <a:defRPr/>
            </a:pPr>
            <a:r>
              <a:rPr lang="en-US"/>
              <a:t>Recursion (24)</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30</a:t>
            </a:fld>
            <a:endParaRPr lang="en-US" dirty="0"/>
          </a:p>
        </p:txBody>
      </p:sp>
      <p:sp>
        <p:nvSpPr>
          <p:cNvPr id="3" name="Rectangle 2"/>
          <p:cNvSpPr/>
          <p:nvPr/>
        </p:nvSpPr>
        <p:spPr>
          <a:xfrm>
            <a:off x="1524000" y="6059270"/>
            <a:ext cx="8001000" cy="646331"/>
          </a:xfrm>
          <a:prstGeom prst="rect">
            <a:avLst/>
          </a:prstGeom>
        </p:spPr>
        <p:txBody>
          <a:bodyPr wrap="square">
            <a:spAutoFit/>
          </a:bodyPr>
          <a:lstStyle/>
          <a:p>
            <a:r>
              <a:rPr lang="en-US" b="1" dirty="0">
                <a:solidFill>
                  <a:srgbClr val="FF0000"/>
                </a:solidFill>
              </a:rPr>
              <a:t>There is no attempt to find the </a:t>
            </a:r>
            <a:r>
              <a:rPr lang="en-US" b="1" i="1" dirty="0">
                <a:solidFill>
                  <a:srgbClr val="FF0000"/>
                </a:solidFill>
              </a:rPr>
              <a:t>shortest </a:t>
            </a:r>
            <a:r>
              <a:rPr lang="en-US" b="1" dirty="0">
                <a:solidFill>
                  <a:srgbClr val="FF0000"/>
                </a:solidFill>
              </a:rPr>
              <a:t>path through the maze.</a:t>
            </a:r>
          </a:p>
          <a:p>
            <a:r>
              <a:rPr lang="en-US" b="1" dirty="0">
                <a:solidFill>
                  <a:srgbClr val="FF0000"/>
                </a:solidFill>
              </a:rPr>
              <a:t>We just mark the </a:t>
            </a:r>
            <a:r>
              <a:rPr lang="en-US" b="1" i="1" u="sng" dirty="0">
                <a:solidFill>
                  <a:srgbClr val="FF0000"/>
                </a:solidFill>
              </a:rPr>
              <a:t>first</a:t>
            </a:r>
            <a:r>
              <a:rPr lang="en-US" b="1" i="1" dirty="0">
                <a:solidFill>
                  <a:srgbClr val="FF0000"/>
                </a:solidFill>
              </a:rPr>
              <a:t> </a:t>
            </a:r>
            <a:r>
              <a:rPr lang="en-US" b="1" dirty="0">
                <a:solidFill>
                  <a:srgbClr val="FF0000"/>
                </a:solidFill>
              </a:rPr>
              <a:t>path that is found.</a:t>
            </a:r>
          </a:p>
        </p:txBody>
      </p:sp>
      <p:sp>
        <p:nvSpPr>
          <p:cNvPr id="7" name="Flowchart: Decision 6">
            <a:extLst>
              <a:ext uri="{FF2B5EF4-FFF2-40B4-BE49-F238E27FC236}">
                <a16:creationId xmlns:a16="http://schemas.microsoft.com/office/drawing/2014/main" id="{BE3E527A-1874-4731-AFE0-C3145DD6AA8B}"/>
              </a:ext>
            </a:extLst>
          </p:cNvPr>
          <p:cNvSpPr/>
          <p:nvPr/>
        </p:nvSpPr>
        <p:spPr>
          <a:xfrm>
            <a:off x="2057400" y="1447800"/>
            <a:ext cx="1371600" cy="731520"/>
          </a:xfrm>
          <a:prstGeom prst="flowChartDecision">
            <a:avLst/>
          </a:prstGeom>
          <a:solidFill>
            <a:srgbClr val="FFFF00"/>
          </a:solidFill>
          <a:ln w="254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1200" b="1" dirty="0">
                <a:solidFill>
                  <a:schemeClr val="tx1"/>
                </a:solidFill>
              </a:rPr>
              <a:t>Out of Bounds?</a:t>
            </a:r>
          </a:p>
        </p:txBody>
      </p:sp>
      <p:grpSp>
        <p:nvGrpSpPr>
          <p:cNvPr id="37" name="Group 36">
            <a:extLst>
              <a:ext uri="{FF2B5EF4-FFF2-40B4-BE49-F238E27FC236}">
                <a16:creationId xmlns:a16="http://schemas.microsoft.com/office/drawing/2014/main" id="{597241D1-A905-4542-B5D5-9EB22EE94C72}"/>
              </a:ext>
            </a:extLst>
          </p:cNvPr>
          <p:cNvGrpSpPr/>
          <p:nvPr/>
        </p:nvGrpSpPr>
        <p:grpSpPr>
          <a:xfrm>
            <a:off x="3408078" y="1614531"/>
            <a:ext cx="1621123" cy="1466236"/>
            <a:chOff x="2493677" y="1614531"/>
            <a:chExt cx="1621123" cy="1466236"/>
          </a:xfrm>
        </p:grpSpPr>
        <p:sp>
          <p:nvSpPr>
            <p:cNvPr id="8" name="Flowchart: Alternate Process 7">
              <a:extLst>
                <a:ext uri="{FF2B5EF4-FFF2-40B4-BE49-F238E27FC236}">
                  <a16:creationId xmlns:a16="http://schemas.microsoft.com/office/drawing/2014/main" id="{5308A891-902B-4089-8C19-E8209CD9B594}"/>
                </a:ext>
              </a:extLst>
            </p:cNvPr>
            <p:cNvSpPr/>
            <p:nvPr/>
          </p:nvSpPr>
          <p:spPr>
            <a:xfrm>
              <a:off x="3200400" y="2641323"/>
              <a:ext cx="914400" cy="439444"/>
            </a:xfrm>
            <a:prstGeom prst="flowChartAlternateProcess">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Return FALSE</a:t>
              </a:r>
            </a:p>
          </p:txBody>
        </p:sp>
        <p:cxnSp>
          <p:nvCxnSpPr>
            <p:cNvPr id="26" name="Connector: Elbow 25">
              <a:extLst>
                <a:ext uri="{FF2B5EF4-FFF2-40B4-BE49-F238E27FC236}">
                  <a16:creationId xmlns:a16="http://schemas.microsoft.com/office/drawing/2014/main" id="{D453F505-2F91-441F-B16B-811D8C65E4AC}"/>
                </a:ext>
              </a:extLst>
            </p:cNvPr>
            <p:cNvCxnSpPr>
              <a:cxnSpLocks/>
              <a:stCxn id="7" idx="3"/>
              <a:endCxn id="8" idx="0"/>
            </p:cNvCxnSpPr>
            <p:nvPr/>
          </p:nvCxnSpPr>
          <p:spPr>
            <a:xfrm>
              <a:off x="2514600" y="1813560"/>
              <a:ext cx="1143000" cy="827763"/>
            </a:xfrm>
            <a:prstGeom prst="bentConnector2">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A64C926-8044-4DCA-929E-4A76732A7FC0}"/>
                </a:ext>
              </a:extLst>
            </p:cNvPr>
            <p:cNvCxnSpPr>
              <a:stCxn id="11" idx="3"/>
              <a:endCxn id="11" idx="3"/>
            </p:cNvCxnSpPr>
            <p:nvPr/>
          </p:nvCxnSpPr>
          <p:spPr>
            <a:xfrm>
              <a:off x="2504564" y="2861045"/>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42EE8725-79BC-42DC-BC3E-13ABB6C8CA7F}"/>
                </a:ext>
              </a:extLst>
            </p:cNvPr>
            <p:cNvSpPr txBox="1"/>
            <p:nvPr/>
          </p:nvSpPr>
          <p:spPr>
            <a:xfrm>
              <a:off x="2493677" y="1614531"/>
              <a:ext cx="256780" cy="184666"/>
            </a:xfrm>
            <a:prstGeom prst="rect">
              <a:avLst/>
            </a:prstGeom>
            <a:noFill/>
          </p:spPr>
          <p:txBody>
            <a:bodyPr wrap="square" lIns="0" tIns="0" rIns="0" bIns="0" rtlCol="0">
              <a:spAutoFit/>
            </a:bodyPr>
            <a:lstStyle/>
            <a:p>
              <a:pPr algn="ctr"/>
              <a:r>
                <a:rPr lang="en-US" sz="1200" b="1" dirty="0"/>
                <a:t>Y</a:t>
              </a:r>
            </a:p>
          </p:txBody>
        </p:sp>
      </p:grpSp>
      <p:grpSp>
        <p:nvGrpSpPr>
          <p:cNvPr id="31" name="Group 30">
            <a:extLst>
              <a:ext uri="{FF2B5EF4-FFF2-40B4-BE49-F238E27FC236}">
                <a16:creationId xmlns:a16="http://schemas.microsoft.com/office/drawing/2014/main" id="{142BEF58-64C6-429A-B6A9-2F991E68577D}"/>
              </a:ext>
            </a:extLst>
          </p:cNvPr>
          <p:cNvGrpSpPr/>
          <p:nvPr/>
        </p:nvGrpSpPr>
        <p:grpSpPr>
          <a:xfrm>
            <a:off x="3408077" y="2496951"/>
            <a:ext cx="4450048" cy="2276185"/>
            <a:chOff x="2493677" y="2496950"/>
            <a:chExt cx="4450048" cy="2276185"/>
          </a:xfrm>
        </p:grpSpPr>
        <p:sp>
          <p:nvSpPr>
            <p:cNvPr id="63" name="Flowchart: Data 62">
              <a:extLst>
                <a:ext uri="{FF2B5EF4-FFF2-40B4-BE49-F238E27FC236}">
                  <a16:creationId xmlns:a16="http://schemas.microsoft.com/office/drawing/2014/main" id="{BD7C6C23-779A-4BFD-B459-9809504D8E78}"/>
                </a:ext>
              </a:extLst>
            </p:cNvPr>
            <p:cNvSpPr/>
            <p:nvPr/>
          </p:nvSpPr>
          <p:spPr>
            <a:xfrm>
              <a:off x="5663565" y="2496950"/>
              <a:ext cx="1280160" cy="548640"/>
            </a:xfrm>
            <a:prstGeom prst="flowChartInputOutput">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Visit</a:t>
              </a:r>
            </a:p>
            <a:p>
              <a:pPr algn="ctr"/>
              <a:r>
                <a:rPr lang="en-US" sz="1200" b="1" dirty="0">
                  <a:solidFill>
                    <a:schemeClr val="tx1"/>
                  </a:solidFill>
                </a:rPr>
                <a:t>Neighbor</a:t>
              </a:r>
            </a:p>
          </p:txBody>
        </p:sp>
        <p:cxnSp>
          <p:nvCxnSpPr>
            <p:cNvPr id="42" name="Connector: Elbow 41">
              <a:extLst>
                <a:ext uri="{FF2B5EF4-FFF2-40B4-BE49-F238E27FC236}">
                  <a16:creationId xmlns:a16="http://schemas.microsoft.com/office/drawing/2014/main" id="{E9FA1E31-76B0-436B-B84B-C42C2B9854EB}"/>
                </a:ext>
              </a:extLst>
            </p:cNvPr>
            <p:cNvCxnSpPr>
              <a:cxnSpLocks/>
              <a:stCxn id="10" idx="3"/>
              <a:endCxn id="63" idx="2"/>
            </p:cNvCxnSpPr>
            <p:nvPr/>
          </p:nvCxnSpPr>
          <p:spPr>
            <a:xfrm flipV="1">
              <a:off x="2503714" y="2771270"/>
              <a:ext cx="3287867" cy="2001865"/>
            </a:xfrm>
            <a:prstGeom prst="bentConnector3">
              <a:avLst>
                <a:gd name="adj1" fmla="val 63906"/>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4D6C7AFC-5D39-403F-BBE4-036968A337F5}"/>
                </a:ext>
              </a:extLst>
            </p:cNvPr>
            <p:cNvSpPr txBox="1"/>
            <p:nvPr/>
          </p:nvSpPr>
          <p:spPr>
            <a:xfrm>
              <a:off x="2493677" y="4581385"/>
              <a:ext cx="256780" cy="184666"/>
            </a:xfrm>
            <a:prstGeom prst="rect">
              <a:avLst/>
            </a:prstGeom>
            <a:noFill/>
          </p:spPr>
          <p:txBody>
            <a:bodyPr wrap="square" lIns="0" tIns="0" rIns="0" bIns="0" rtlCol="0">
              <a:spAutoFit/>
            </a:bodyPr>
            <a:lstStyle/>
            <a:p>
              <a:pPr algn="ctr"/>
              <a:r>
                <a:rPr lang="en-US" sz="1200" b="1" dirty="0"/>
                <a:t>N</a:t>
              </a:r>
            </a:p>
          </p:txBody>
        </p:sp>
      </p:grpSp>
      <p:grpSp>
        <p:nvGrpSpPr>
          <p:cNvPr id="6" name="Group 5">
            <a:extLst>
              <a:ext uri="{FF2B5EF4-FFF2-40B4-BE49-F238E27FC236}">
                <a16:creationId xmlns:a16="http://schemas.microsoft.com/office/drawing/2014/main" id="{EA30E846-6D11-4779-BD2D-4FE1C3638CFB}"/>
              </a:ext>
            </a:extLst>
          </p:cNvPr>
          <p:cNvGrpSpPr/>
          <p:nvPr/>
        </p:nvGrpSpPr>
        <p:grpSpPr>
          <a:xfrm>
            <a:off x="3408078" y="2663229"/>
            <a:ext cx="706723" cy="197816"/>
            <a:chOff x="2493677" y="2663229"/>
            <a:chExt cx="706723" cy="197816"/>
          </a:xfrm>
        </p:grpSpPr>
        <p:sp>
          <p:nvSpPr>
            <p:cNvPr id="53" name="TextBox 52">
              <a:extLst>
                <a:ext uri="{FF2B5EF4-FFF2-40B4-BE49-F238E27FC236}">
                  <a16:creationId xmlns:a16="http://schemas.microsoft.com/office/drawing/2014/main" id="{5205A017-9800-4933-A8E6-1193FCC1736D}"/>
                </a:ext>
              </a:extLst>
            </p:cNvPr>
            <p:cNvSpPr txBox="1"/>
            <p:nvPr/>
          </p:nvSpPr>
          <p:spPr>
            <a:xfrm>
              <a:off x="2493677" y="2663229"/>
              <a:ext cx="256780" cy="184666"/>
            </a:xfrm>
            <a:prstGeom prst="rect">
              <a:avLst/>
            </a:prstGeom>
            <a:noFill/>
          </p:spPr>
          <p:txBody>
            <a:bodyPr wrap="square" lIns="0" tIns="0" rIns="0" bIns="0" rtlCol="0">
              <a:spAutoFit/>
            </a:bodyPr>
            <a:lstStyle/>
            <a:p>
              <a:pPr algn="ctr"/>
              <a:r>
                <a:rPr lang="en-US" sz="1200" b="1" dirty="0"/>
                <a:t>N</a:t>
              </a:r>
            </a:p>
          </p:txBody>
        </p:sp>
        <p:cxnSp>
          <p:nvCxnSpPr>
            <p:cNvPr id="71" name="Straight Connector 70">
              <a:extLst>
                <a:ext uri="{FF2B5EF4-FFF2-40B4-BE49-F238E27FC236}">
                  <a16:creationId xmlns:a16="http://schemas.microsoft.com/office/drawing/2014/main" id="{55798686-1E36-44FE-9A93-E3074EE563D2}"/>
                </a:ext>
              </a:extLst>
            </p:cNvPr>
            <p:cNvCxnSpPr>
              <a:cxnSpLocks/>
            </p:cNvCxnSpPr>
            <p:nvPr/>
          </p:nvCxnSpPr>
          <p:spPr>
            <a:xfrm>
              <a:off x="2504564" y="2861045"/>
              <a:ext cx="695836" cy="0"/>
            </a:xfrm>
            <a:prstGeom prst="line">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84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up)">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up)">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wipe(up)">
                                      <p:cBhvr>
                                        <p:cTn id="37" dur="500"/>
                                        <p:tgtEl>
                                          <p:spTgt spid="7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up)">
                                      <p:cBhvr>
                                        <p:cTn id="47" dur="500"/>
                                        <p:tgtEl>
                                          <p:spTgt spid="7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wipe(left)">
                                      <p:cBhvr>
                                        <p:cTn id="52" dur="500"/>
                                        <p:tgtEl>
                                          <p:spTgt spid="7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wipe(up)">
                                      <p:cBhvr>
                                        <p:cTn id="57" dur="500"/>
                                        <p:tgtEl>
                                          <p:spTgt spid="7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right)">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wipe(left)">
                                      <p:cBhvr>
                                        <p:cTn id="67" dur="500"/>
                                        <p:tgtEl>
                                          <p:spTgt spid="8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81"/>
                                        </p:tgtEl>
                                        <p:attrNameLst>
                                          <p:attrName>style.visibility</p:attrName>
                                        </p:attrNameLst>
                                      </p:cBhvr>
                                      <p:to>
                                        <p:strVal val="visible"/>
                                      </p:to>
                                    </p:set>
                                    <p:animEffect transition="in" filter="wipe(up)">
                                      <p:cBhvr>
                                        <p:cTn id="72" dur="500"/>
                                        <p:tgtEl>
                                          <p:spTgt spid="8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fade">
                                      <p:cBhvr>
                                        <p:cTn id="7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3000" y="1295400"/>
            <a:ext cx="8915400" cy="5016758"/>
          </a:xfrm>
          <a:prstGeom prst="rect">
            <a:avLst/>
          </a:prstGeom>
          <a:noFill/>
        </p:spPr>
        <p:txBody>
          <a:bodyPr wrap="square" rtlCol="0">
            <a:spAutoFit/>
          </a:bodyPr>
          <a:lstStyle/>
          <a:p>
            <a:r>
              <a:rPr lang="en-US" sz="1600" b="1" dirty="0">
                <a:latin typeface="Consolas" panose="020B0609020204030204" pitchFamily="49" charset="0"/>
                <a:cs typeface="Consolas" panose="020B0609020204030204" pitchFamily="49" charset="0"/>
              </a:rPr>
              <a:t>bool </a:t>
            </a:r>
            <a:r>
              <a:rPr lang="en-US" sz="1600" b="1" dirty="0" err="1">
                <a:latin typeface="Consolas" panose="020B0609020204030204" pitchFamily="49" charset="0"/>
                <a:cs typeface="Consolas" panose="020B0609020204030204" pitchFamily="49" charset="0"/>
              </a:rPr>
              <a:t>find_path</a:t>
            </a:r>
            <a:r>
              <a:rPr lang="en-US" sz="1600" b="1" dirty="0">
                <a:latin typeface="Consolas" panose="020B0609020204030204" pitchFamily="49" charset="0"/>
                <a:cs typeface="Consolas" panose="020B0609020204030204" pitchFamily="49" charset="0"/>
              </a:rPr>
              <a:t>(color maze[HEIGHT][WIDTH], int r, int c)</a:t>
            </a:r>
          </a:p>
          <a:p>
            <a:r>
              <a:rPr lang="en-US" sz="1600" b="1" dirty="0">
                <a:latin typeface="Consolas" panose="020B0609020204030204" pitchFamily="49" charset="0"/>
                <a:cs typeface="Consolas" panose="020B0609020204030204" pitchFamily="49" charset="0"/>
              </a:rPr>
              <a:t>{</a:t>
            </a:r>
          </a:p>
          <a:p>
            <a:endParaRPr lang="en-US" sz="1600" b="1" dirty="0">
              <a:latin typeface="Consolas" panose="020B0609020204030204" pitchFamily="49" charset="0"/>
              <a:cs typeface="Consolas" panose="020B0609020204030204" pitchFamily="49" charset="0"/>
            </a:endParaRPr>
          </a:p>
          <a:p>
            <a:endParaRPr lang="en-US" sz="1600" b="1" dirty="0">
              <a:latin typeface="Consolas" panose="020B0609020204030204" pitchFamily="49" charset="0"/>
              <a:cs typeface="Consolas" panose="020B0609020204030204" pitchFamily="49" charset="0"/>
            </a:endParaRPr>
          </a:p>
          <a:p>
            <a:endParaRPr lang="en-US" sz="1600" b="1" dirty="0">
              <a:latin typeface="Consolas" panose="020B0609020204030204" pitchFamily="49" charset="0"/>
              <a:cs typeface="Consolas" panose="020B0609020204030204" pitchFamily="49" charset="0"/>
            </a:endParaRPr>
          </a:p>
          <a:p>
            <a:endParaRPr lang="en-US" sz="1600" b="1" dirty="0">
              <a:latin typeface="Consolas" panose="020B0609020204030204" pitchFamily="49" charset="0"/>
              <a:cs typeface="Consolas" panose="020B0609020204030204" pitchFamily="49" charset="0"/>
            </a:endParaRPr>
          </a:p>
          <a:p>
            <a:endParaRPr lang="en-US" sz="1600" b="1" dirty="0">
              <a:latin typeface="Consolas" panose="020B0609020204030204" pitchFamily="49" charset="0"/>
              <a:cs typeface="Consolas" panose="020B0609020204030204" pitchFamily="49" charset="0"/>
            </a:endParaRPr>
          </a:p>
          <a:p>
            <a:endParaRPr lang="en-US" sz="1600" b="1" dirty="0">
              <a:latin typeface="Consolas" panose="020B0609020204030204" pitchFamily="49" charset="0"/>
              <a:cs typeface="Consolas" panose="020B0609020204030204" pitchFamily="49" charset="0"/>
            </a:endParaRPr>
          </a:p>
          <a:p>
            <a:endParaRPr lang="en-US" sz="1600" b="1" dirty="0">
              <a:latin typeface="Consolas" panose="020B0609020204030204" pitchFamily="49" charset="0"/>
              <a:cs typeface="Consolas" panose="020B0609020204030204" pitchFamily="49" charset="0"/>
            </a:endParaRPr>
          </a:p>
          <a:p>
            <a:endParaRPr lang="en-US" sz="1600" b="1" dirty="0">
              <a:latin typeface="Consolas" panose="020B0609020204030204" pitchFamily="49" charset="0"/>
              <a:cs typeface="Consolas" panose="020B0609020204030204" pitchFamily="49" charset="0"/>
            </a:endParaRPr>
          </a:p>
          <a:p>
            <a:endParaRPr lang="en-US" sz="1600" b="1" dirty="0">
              <a:latin typeface="Consolas" panose="020B0609020204030204" pitchFamily="49" charset="0"/>
              <a:cs typeface="Consolas" panose="020B0609020204030204" pitchFamily="49" charset="0"/>
            </a:endParaRPr>
          </a:p>
          <a:p>
            <a:endParaRPr lang="en-US" sz="1600" b="1" dirty="0">
              <a:latin typeface="Consolas" panose="020B0609020204030204" pitchFamily="49" charset="0"/>
              <a:cs typeface="Consolas" panose="020B0609020204030204" pitchFamily="49" charset="0"/>
            </a:endParaRPr>
          </a:p>
          <a:p>
            <a:endParaRPr lang="en-US" sz="1600" b="1" dirty="0">
              <a:latin typeface="Consolas" panose="020B0609020204030204" pitchFamily="49" charset="0"/>
              <a:cs typeface="Consolas" panose="020B0609020204030204" pitchFamily="49" charset="0"/>
            </a:endParaRPr>
          </a:p>
          <a:p>
            <a:endParaRPr lang="en-US" sz="1600" b="1" dirty="0">
              <a:latin typeface="Consolas" panose="020B0609020204030204" pitchFamily="49" charset="0"/>
              <a:cs typeface="Consolas" panose="020B0609020204030204" pitchFamily="49" charset="0"/>
            </a:endParaRPr>
          </a:p>
          <a:p>
            <a:endParaRPr lang="en-US" sz="1600" b="1" dirty="0">
              <a:latin typeface="Consolas" panose="020B0609020204030204" pitchFamily="49" charset="0"/>
              <a:cs typeface="Consolas" panose="020B0609020204030204" pitchFamily="49" charset="0"/>
            </a:endParaRPr>
          </a:p>
          <a:p>
            <a:endParaRPr lang="en-US" sz="1600" b="1" dirty="0">
              <a:latin typeface="Consolas" panose="020B0609020204030204" pitchFamily="49" charset="0"/>
              <a:cs typeface="Consolas" panose="020B0609020204030204" pitchFamily="49" charset="0"/>
            </a:endParaRPr>
          </a:p>
          <a:p>
            <a:endParaRPr lang="en-US" sz="1600" b="1" dirty="0">
              <a:latin typeface="Consolas" panose="020B0609020204030204" pitchFamily="49" charset="0"/>
              <a:cs typeface="Consolas" panose="020B0609020204030204" pitchFamily="49" charset="0"/>
            </a:endParaRPr>
          </a:p>
          <a:p>
            <a:endParaRPr lang="en-US" sz="1600" b="1" dirty="0">
              <a:latin typeface="Consolas" panose="020B0609020204030204" pitchFamily="49" charset="0"/>
              <a:cs typeface="Consolas" panose="020B0609020204030204" pitchFamily="49" charset="0"/>
            </a:endParaRPr>
          </a:p>
          <a:p>
            <a:endParaRPr lang="en-US" sz="1600" b="1" dirty="0">
              <a:latin typeface="Consolas" panose="020B0609020204030204" pitchFamily="49" charset="0"/>
              <a:cs typeface="Consolas" panose="020B0609020204030204" pitchFamily="49" charset="0"/>
            </a:endParaRPr>
          </a:p>
          <a:p>
            <a:r>
              <a:rPr lang="en-US" sz="1600" b="1" dirty="0">
                <a:latin typeface="Consolas" panose="020B0609020204030204" pitchFamily="49" charset="0"/>
                <a:cs typeface="Consolas" panose="020B0609020204030204" pitchFamily="49" charset="0"/>
              </a:rPr>
              <a:t>}</a:t>
            </a:r>
          </a:p>
        </p:txBody>
      </p:sp>
      <p:sp>
        <p:nvSpPr>
          <p:cNvPr id="2" name="Title 1"/>
          <p:cNvSpPr>
            <a:spLocks noGrp="1"/>
          </p:cNvSpPr>
          <p:nvPr>
            <p:ph type="title"/>
          </p:nvPr>
        </p:nvSpPr>
        <p:spPr/>
        <p:txBody>
          <a:bodyPr/>
          <a:lstStyle/>
          <a:p>
            <a:r>
              <a:rPr lang="en-US" dirty="0"/>
              <a:t>Implementation</a:t>
            </a:r>
          </a:p>
        </p:txBody>
      </p:sp>
      <p:sp>
        <p:nvSpPr>
          <p:cNvPr id="4" name="Footer Placeholder 3"/>
          <p:cNvSpPr>
            <a:spLocks noGrp="1"/>
          </p:cNvSpPr>
          <p:nvPr>
            <p:ph type="ftr" sz="quarter" idx="11"/>
          </p:nvPr>
        </p:nvSpPr>
        <p:spPr/>
        <p:txBody>
          <a:bodyPr/>
          <a:lstStyle/>
          <a:p>
            <a:pPr>
              <a:defRPr/>
            </a:pPr>
            <a:r>
              <a:rPr lang="en-US"/>
              <a:t>Recursion (24)</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31</a:t>
            </a:fld>
            <a:endParaRPr lang="en-US" dirty="0"/>
          </a:p>
        </p:txBody>
      </p:sp>
      <p:sp>
        <p:nvSpPr>
          <p:cNvPr id="3" name="Rounded Rectangle 2"/>
          <p:cNvSpPr/>
          <p:nvPr/>
        </p:nvSpPr>
        <p:spPr>
          <a:xfrm>
            <a:off x="1143000" y="1829054"/>
            <a:ext cx="8686800" cy="54639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143000" y="2453096"/>
            <a:ext cx="8686800" cy="54428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143000" y="4007466"/>
            <a:ext cx="8686800" cy="134983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143000" y="3077935"/>
            <a:ext cx="8686800" cy="838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143000" y="5433496"/>
            <a:ext cx="8686800" cy="533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143000" y="1805960"/>
            <a:ext cx="8915400" cy="584775"/>
          </a:xfrm>
          <a:prstGeom prst="rect">
            <a:avLst/>
          </a:prstGeom>
          <a:noFill/>
        </p:spPr>
        <p:txBody>
          <a:bodyPr wrap="square" rtlCol="0">
            <a:spAutoFit/>
          </a:bodyPr>
          <a:lstStyle/>
          <a:p>
            <a:r>
              <a:rPr lang="en-US" sz="1600" b="1" dirty="0">
                <a:latin typeface="Consolas" panose="020B0609020204030204" pitchFamily="49" charset="0"/>
                <a:cs typeface="Consolas" panose="020B0609020204030204" pitchFamily="49" charset="0"/>
              </a:rPr>
              <a:t>   if ((r &lt; 0) || (r &gt;= HEIGHT) || (c &lt; 0) || (c &gt;= WIDTH))</a:t>
            </a:r>
          </a:p>
          <a:p>
            <a:r>
              <a:rPr lang="en-US" sz="1600" b="1" dirty="0">
                <a:latin typeface="Consolas" panose="020B0609020204030204" pitchFamily="49" charset="0"/>
                <a:cs typeface="Consolas" panose="020B0609020204030204" pitchFamily="49" charset="0"/>
              </a:rPr>
              <a:t>      return false;              // Out of bounds, not path</a:t>
            </a:r>
          </a:p>
        </p:txBody>
      </p:sp>
      <p:sp>
        <p:nvSpPr>
          <p:cNvPr id="13" name="TextBox 12"/>
          <p:cNvSpPr txBox="1"/>
          <p:nvPr/>
        </p:nvSpPr>
        <p:spPr>
          <a:xfrm>
            <a:off x="1143000" y="2439155"/>
            <a:ext cx="8915400" cy="584775"/>
          </a:xfrm>
          <a:prstGeom prst="rect">
            <a:avLst/>
          </a:prstGeom>
          <a:noFill/>
        </p:spPr>
        <p:txBody>
          <a:bodyPr wrap="square" rtlCol="0">
            <a:spAutoFit/>
          </a:bodyPr>
          <a:lstStyle/>
          <a:p>
            <a:r>
              <a:rPr lang="en-US" sz="1600" b="1" dirty="0">
                <a:latin typeface="Consolas" panose="020B0609020204030204" pitchFamily="49" charset="0"/>
                <a:cs typeface="Consolas" panose="020B0609020204030204" pitchFamily="49" charset="0"/>
              </a:rPr>
              <a:t>   if (maze[r][c] != OPEN)</a:t>
            </a:r>
          </a:p>
          <a:p>
            <a:r>
              <a:rPr lang="en-US" sz="1600" b="1" dirty="0">
                <a:latin typeface="Consolas" panose="020B0609020204030204" pitchFamily="49" charset="0"/>
                <a:cs typeface="Consolas" panose="020B0609020204030204" pitchFamily="49" charset="0"/>
              </a:rPr>
              <a:t>      return false;              // Path blocked, not path</a:t>
            </a:r>
          </a:p>
        </p:txBody>
      </p:sp>
      <p:sp>
        <p:nvSpPr>
          <p:cNvPr id="14" name="TextBox 13"/>
          <p:cNvSpPr txBox="1"/>
          <p:nvPr/>
        </p:nvSpPr>
        <p:spPr>
          <a:xfrm>
            <a:off x="1143000" y="3113930"/>
            <a:ext cx="8915400" cy="830998"/>
          </a:xfrm>
          <a:prstGeom prst="rect">
            <a:avLst/>
          </a:prstGeom>
          <a:noFill/>
        </p:spPr>
        <p:txBody>
          <a:bodyPr wrap="square" rtlCol="0">
            <a:spAutoFit/>
          </a:bodyPr>
          <a:lstStyle/>
          <a:p>
            <a:r>
              <a:rPr lang="en-US" sz="1600" b="1" dirty="0">
                <a:latin typeface="Consolas" panose="020B0609020204030204" pitchFamily="49" charset="0"/>
                <a:cs typeface="Consolas" panose="020B0609020204030204" pitchFamily="49" charset="0"/>
              </a:rPr>
              <a:t>   maze[r][c] = PATH;		// Assume path</a:t>
            </a:r>
          </a:p>
          <a:p>
            <a:r>
              <a:rPr lang="en-US" sz="1600" b="1" dirty="0">
                <a:latin typeface="Consolas" panose="020B0609020204030204" pitchFamily="49" charset="0"/>
                <a:cs typeface="Consolas" panose="020B0609020204030204" pitchFamily="49" charset="0"/>
              </a:rPr>
              <a:t>   if ((r == HEIGHT - 1) &amp;&amp; (c == WIDTH - 1))</a:t>
            </a:r>
          </a:p>
          <a:p>
            <a:r>
              <a:rPr lang="en-US" sz="1600" b="1" dirty="0">
                <a:latin typeface="Consolas" panose="020B0609020204030204" pitchFamily="49" charset="0"/>
                <a:cs typeface="Consolas" panose="020B0609020204030204" pitchFamily="49" charset="0"/>
              </a:rPr>
              <a:t>      return true;               // Exit, success!</a:t>
            </a:r>
          </a:p>
        </p:txBody>
      </p:sp>
      <p:sp>
        <p:nvSpPr>
          <p:cNvPr id="15" name="TextBox 14"/>
          <p:cNvSpPr txBox="1"/>
          <p:nvPr/>
        </p:nvSpPr>
        <p:spPr>
          <a:xfrm>
            <a:off x="1143000" y="3985697"/>
            <a:ext cx="8915400" cy="1323439"/>
          </a:xfrm>
          <a:prstGeom prst="rect">
            <a:avLst/>
          </a:prstGeom>
          <a:noFill/>
        </p:spPr>
        <p:txBody>
          <a:bodyPr wrap="square" rtlCol="0">
            <a:spAutoFit/>
          </a:bodyPr>
          <a:lstStyle/>
          <a:p>
            <a:r>
              <a:rPr lang="en-US" sz="1600" b="1" dirty="0">
                <a:latin typeface="Consolas" panose="020B0609020204030204" pitchFamily="49" charset="0"/>
                <a:cs typeface="Consolas" panose="020B0609020204030204" pitchFamily="49" charset="0"/>
              </a:rPr>
              <a:t>   // Look for path above, left, right, below</a:t>
            </a:r>
          </a:p>
          <a:p>
            <a:r>
              <a:rPr lang="en-US" sz="1600" b="1" dirty="0">
                <a:latin typeface="Consolas" panose="020B0609020204030204" pitchFamily="49" charset="0"/>
                <a:cs typeface="Consolas" panose="020B0609020204030204" pitchFamily="49" charset="0"/>
              </a:rPr>
              <a:t>   if (</a:t>
            </a:r>
            <a:r>
              <a:rPr lang="en-US" sz="1600" b="1" dirty="0" err="1">
                <a:latin typeface="Consolas" panose="020B0609020204030204" pitchFamily="49" charset="0"/>
                <a:cs typeface="Consolas" panose="020B0609020204030204" pitchFamily="49" charset="0"/>
              </a:rPr>
              <a:t>find_path</a:t>
            </a:r>
            <a:r>
              <a:rPr lang="en-US" sz="1600" b="1" dirty="0">
                <a:latin typeface="Consolas" panose="020B0609020204030204" pitchFamily="49" charset="0"/>
                <a:cs typeface="Consolas" panose="020B0609020204030204" pitchFamily="49" charset="0"/>
              </a:rPr>
              <a:t>(maze, r - 1, c + 0)) return true;</a:t>
            </a:r>
          </a:p>
          <a:p>
            <a:r>
              <a:rPr lang="en-US" sz="1600" b="1" dirty="0">
                <a:latin typeface="Consolas" panose="020B0609020204030204" pitchFamily="49" charset="0"/>
                <a:cs typeface="Consolas" panose="020B0609020204030204" pitchFamily="49" charset="0"/>
              </a:rPr>
              <a:t>   if (</a:t>
            </a:r>
            <a:r>
              <a:rPr lang="en-US" sz="1600" b="1" dirty="0" err="1">
                <a:latin typeface="Consolas" panose="020B0609020204030204" pitchFamily="49" charset="0"/>
                <a:cs typeface="Consolas" panose="020B0609020204030204" pitchFamily="49" charset="0"/>
              </a:rPr>
              <a:t>find_path</a:t>
            </a:r>
            <a:r>
              <a:rPr lang="en-US" sz="1600" b="1" dirty="0">
                <a:latin typeface="Consolas" panose="020B0609020204030204" pitchFamily="49" charset="0"/>
                <a:cs typeface="Consolas" panose="020B0609020204030204" pitchFamily="49" charset="0"/>
              </a:rPr>
              <a:t>(maze, r + 0, c - 1)) return true;</a:t>
            </a:r>
          </a:p>
          <a:p>
            <a:r>
              <a:rPr lang="en-US" sz="1600" b="1" dirty="0">
                <a:latin typeface="Consolas" panose="020B0609020204030204" pitchFamily="49" charset="0"/>
                <a:cs typeface="Consolas" panose="020B0609020204030204" pitchFamily="49" charset="0"/>
              </a:rPr>
              <a:t>   if (</a:t>
            </a:r>
            <a:r>
              <a:rPr lang="en-US" sz="1600" b="1" dirty="0" err="1">
                <a:latin typeface="Consolas" panose="020B0609020204030204" pitchFamily="49" charset="0"/>
                <a:cs typeface="Consolas" panose="020B0609020204030204" pitchFamily="49" charset="0"/>
              </a:rPr>
              <a:t>find_path</a:t>
            </a:r>
            <a:r>
              <a:rPr lang="en-US" sz="1600" b="1" dirty="0">
                <a:latin typeface="Consolas" panose="020B0609020204030204" pitchFamily="49" charset="0"/>
                <a:cs typeface="Consolas" panose="020B0609020204030204" pitchFamily="49" charset="0"/>
              </a:rPr>
              <a:t>(maze, r + 0, c + 1)) return true;</a:t>
            </a:r>
          </a:p>
          <a:p>
            <a:r>
              <a:rPr lang="en-US" sz="1600" b="1" dirty="0">
                <a:latin typeface="Consolas" panose="020B0609020204030204" pitchFamily="49" charset="0"/>
                <a:cs typeface="Consolas" panose="020B0609020204030204" pitchFamily="49" charset="0"/>
              </a:rPr>
              <a:t>   if (</a:t>
            </a:r>
            <a:r>
              <a:rPr lang="en-US" sz="1600" b="1" dirty="0" err="1">
                <a:latin typeface="Consolas" panose="020B0609020204030204" pitchFamily="49" charset="0"/>
                <a:cs typeface="Consolas" panose="020B0609020204030204" pitchFamily="49" charset="0"/>
              </a:rPr>
              <a:t>find_path</a:t>
            </a:r>
            <a:r>
              <a:rPr lang="en-US" sz="1600" b="1" dirty="0">
                <a:latin typeface="Consolas" panose="020B0609020204030204" pitchFamily="49" charset="0"/>
                <a:cs typeface="Consolas" panose="020B0609020204030204" pitchFamily="49" charset="0"/>
              </a:rPr>
              <a:t>(maze, r + 1, c + 0)) return true;</a:t>
            </a:r>
          </a:p>
        </p:txBody>
      </p:sp>
      <p:sp>
        <p:nvSpPr>
          <p:cNvPr id="16" name="TextBox 15"/>
          <p:cNvSpPr txBox="1"/>
          <p:nvPr/>
        </p:nvSpPr>
        <p:spPr>
          <a:xfrm>
            <a:off x="1143000" y="5379107"/>
            <a:ext cx="8915400" cy="584775"/>
          </a:xfrm>
          <a:prstGeom prst="rect">
            <a:avLst/>
          </a:prstGeom>
          <a:noFill/>
        </p:spPr>
        <p:txBody>
          <a:bodyPr wrap="square" rtlCol="0">
            <a:spAutoFit/>
          </a:bodyPr>
          <a:lstStyle/>
          <a:p>
            <a:r>
              <a:rPr lang="en-US" sz="1600" b="1" dirty="0">
                <a:latin typeface="Consolas" panose="020B0609020204030204" pitchFamily="49" charset="0"/>
                <a:cs typeface="Consolas" panose="020B0609020204030204" pitchFamily="49" charset="0"/>
              </a:rPr>
              <a:t>   maze[r][c] = VISITED;         // Not a path, but don’t visit again</a:t>
            </a:r>
          </a:p>
          <a:p>
            <a:r>
              <a:rPr lang="en-US" sz="1600" b="1" dirty="0">
                <a:latin typeface="Consolas" panose="020B0609020204030204" pitchFamily="49" charset="0"/>
                <a:cs typeface="Consolas" panose="020B0609020204030204" pitchFamily="49" charset="0"/>
              </a:rPr>
              <a:t>   return false;</a:t>
            </a:r>
          </a:p>
        </p:txBody>
      </p:sp>
    </p:spTree>
    <p:extLst>
      <p:ext uri="{BB962C8B-B14F-4D97-AF65-F5344CB8AC3E}">
        <p14:creationId xmlns:p14="http://schemas.microsoft.com/office/powerpoint/2010/main" val="304127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1" grpId="0" animBg="1"/>
      <p:bldP spid="12" grpId="0"/>
      <p:bldP spid="13" grpId="0"/>
      <p:bldP spid="14" grpId="0"/>
      <p:bldP spid="15"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a:t>
            </a:r>
          </a:p>
        </p:txBody>
      </p:sp>
      <p:sp>
        <p:nvSpPr>
          <p:cNvPr id="4" name="Footer Placeholder 3"/>
          <p:cNvSpPr>
            <a:spLocks noGrp="1"/>
          </p:cNvSpPr>
          <p:nvPr>
            <p:ph type="ftr" sz="quarter" idx="11"/>
          </p:nvPr>
        </p:nvSpPr>
        <p:spPr/>
        <p:txBody>
          <a:bodyPr/>
          <a:lstStyle/>
          <a:p>
            <a:pPr>
              <a:defRPr/>
            </a:pPr>
            <a:r>
              <a:rPr lang="en-US"/>
              <a:t>Recursion (24)</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32</a:t>
            </a:fld>
            <a:endParaRPr lang="en-US" dirty="0"/>
          </a:p>
        </p:txBody>
      </p:sp>
      <p:sp>
        <p:nvSpPr>
          <p:cNvPr id="6" name="TextBox 5"/>
          <p:cNvSpPr txBox="1"/>
          <p:nvPr/>
        </p:nvSpPr>
        <p:spPr>
          <a:xfrm>
            <a:off x="642310" y="1654630"/>
            <a:ext cx="8458200" cy="4647426"/>
          </a:xfrm>
          <a:prstGeom prst="rect">
            <a:avLst/>
          </a:prstGeom>
          <a:noFill/>
        </p:spPr>
        <p:txBody>
          <a:bodyPr wrap="square" rtlCol="0">
            <a:spAutoFit/>
          </a:bodyPr>
          <a:lstStyle/>
          <a:p>
            <a:r>
              <a:rPr lang="en-US" sz="1600" b="1" dirty="0">
                <a:latin typeface="Consolas" panose="020B0609020204030204" pitchFamily="49" charset="0"/>
                <a:cs typeface="Consolas" panose="020B0609020204030204" pitchFamily="49" charset="0"/>
              </a:rPr>
              <a:t>#include &lt;</a:t>
            </a:r>
            <a:r>
              <a:rPr lang="en-US" sz="1600" b="1" dirty="0" err="1">
                <a:latin typeface="Consolas" panose="020B0609020204030204" pitchFamily="49" charset="0"/>
                <a:cs typeface="Consolas" panose="020B0609020204030204" pitchFamily="49" charset="0"/>
              </a:rPr>
              <a:t>iostream</a:t>
            </a:r>
            <a:r>
              <a:rPr lang="en-US" sz="1600" b="1" dirty="0">
                <a:latin typeface="Consolas" panose="020B0609020204030204" pitchFamily="49" charset="0"/>
                <a:cs typeface="Consolas" panose="020B0609020204030204" pitchFamily="49" charset="0"/>
              </a:rPr>
              <a:t>&gt;</a:t>
            </a:r>
          </a:p>
          <a:p>
            <a:r>
              <a:rPr lang="en-US" sz="1600" b="1" dirty="0">
                <a:latin typeface="Consolas" panose="020B0609020204030204" pitchFamily="49" charset="0"/>
                <a:cs typeface="Consolas" panose="020B0609020204030204" pitchFamily="49" charset="0"/>
              </a:rPr>
              <a:t>using namespace std;</a:t>
            </a:r>
          </a:p>
          <a:p>
            <a:r>
              <a:rPr lang="en-US" sz="1600" b="1" dirty="0">
                <a:latin typeface="Consolas" panose="020B0609020204030204" pitchFamily="49" charset="0"/>
                <a:cs typeface="Consolas" panose="020B0609020204030204" pitchFamily="49" charset="0"/>
              </a:rPr>
              <a:t>enum color { OPEN, BARRIER, VISITED, PATH };</a:t>
            </a:r>
          </a:p>
          <a:p>
            <a:r>
              <a:rPr lang="en-US" sz="1600" b="1" dirty="0">
                <a:latin typeface="Consolas" panose="020B0609020204030204" pitchFamily="49" charset="0"/>
                <a:cs typeface="Consolas" panose="020B0609020204030204" pitchFamily="49" charset="0"/>
              </a:rPr>
              <a:t>const int HEIGHT = 5;</a:t>
            </a:r>
          </a:p>
          <a:p>
            <a:r>
              <a:rPr lang="en-US" sz="1600" b="1" dirty="0">
                <a:latin typeface="Consolas" panose="020B0609020204030204" pitchFamily="49" charset="0"/>
                <a:cs typeface="Consolas" panose="020B0609020204030204" pitchFamily="49" charset="0"/>
              </a:rPr>
              <a:t>const int WIDTH = 5;</a:t>
            </a:r>
          </a:p>
          <a:p>
            <a:r>
              <a:rPr lang="en-US" sz="1600" b="1" dirty="0">
                <a:latin typeface="Consolas" panose="020B0609020204030204" pitchFamily="49" charset="0"/>
                <a:cs typeface="Consolas" panose="020B0609020204030204" pitchFamily="49" charset="0"/>
              </a:rPr>
              <a:t>bool </a:t>
            </a:r>
            <a:r>
              <a:rPr lang="en-US" sz="1600" b="1" dirty="0" err="1">
                <a:latin typeface="Consolas" panose="020B0609020204030204" pitchFamily="49" charset="0"/>
                <a:cs typeface="Consolas" panose="020B0609020204030204" pitchFamily="49" charset="0"/>
              </a:rPr>
              <a:t>find_path</a:t>
            </a:r>
            <a:r>
              <a:rPr lang="en-US" sz="1600" b="1" dirty="0">
                <a:latin typeface="Consolas" panose="020B0609020204030204" pitchFamily="49" charset="0"/>
                <a:cs typeface="Consolas" panose="020B0609020204030204" pitchFamily="49" charset="0"/>
              </a:rPr>
              <a:t>(color maze[HEIGHT][WIDTH], int r, int c) { ... }</a:t>
            </a:r>
          </a:p>
          <a:p>
            <a:endParaRPr lang="en-US" sz="800" b="1" dirty="0">
              <a:latin typeface="Consolas" panose="020B0609020204030204" pitchFamily="49" charset="0"/>
              <a:cs typeface="Consolas" panose="020B0609020204030204" pitchFamily="49" charset="0"/>
            </a:endParaRPr>
          </a:p>
          <a:p>
            <a:r>
              <a:rPr lang="en-US" sz="1600" b="1" dirty="0">
                <a:latin typeface="Consolas" panose="020B0609020204030204" pitchFamily="49" charset="0"/>
                <a:cs typeface="Consolas" panose="020B0609020204030204" pitchFamily="49" charset="0"/>
              </a:rPr>
              <a:t>int main()</a:t>
            </a:r>
          </a:p>
          <a:p>
            <a:r>
              <a:rPr lang="en-US" sz="1600" b="1" dirty="0">
                <a:latin typeface="Consolas" panose="020B0609020204030204" pitchFamily="49" charset="0"/>
                <a:cs typeface="Consolas" panose="020B0609020204030204" pitchFamily="49" charset="0"/>
              </a:rPr>
              <a:t>{</a:t>
            </a:r>
          </a:p>
          <a:p>
            <a:r>
              <a:rPr lang="en-US" sz="1600" b="1" dirty="0">
                <a:latin typeface="Consolas" panose="020B0609020204030204" pitchFamily="49" charset="0"/>
                <a:cs typeface="Consolas" panose="020B0609020204030204" pitchFamily="49" charset="0"/>
              </a:rPr>
              <a:t>   color maze[HEIGHT][WIDTH] =</a:t>
            </a:r>
          </a:p>
          <a:p>
            <a:r>
              <a:rPr lang="en-US" sz="1600" b="1" dirty="0">
                <a:latin typeface="Consolas" panose="020B0609020204030204" pitchFamily="49" charset="0"/>
                <a:cs typeface="Consolas" panose="020B0609020204030204" pitchFamily="49" charset="0"/>
              </a:rPr>
              <a:t>      { { OPEN,    BARRIER, OPEN,    BARRIER, BARRIER },</a:t>
            </a:r>
          </a:p>
          <a:p>
            <a:r>
              <a:rPr lang="en-US" sz="1600" b="1" dirty="0">
                <a:latin typeface="Consolas" panose="020B0609020204030204" pitchFamily="49" charset="0"/>
                <a:cs typeface="Consolas" panose="020B0609020204030204" pitchFamily="49" charset="0"/>
              </a:rPr>
              <a:t>        { OPEN,    BARRIER, OPEN,    BARRIER, BARRIER },</a:t>
            </a:r>
          </a:p>
          <a:p>
            <a:r>
              <a:rPr lang="en-US" sz="1600" b="1" dirty="0">
                <a:latin typeface="Consolas" panose="020B0609020204030204" pitchFamily="49" charset="0"/>
                <a:cs typeface="Consolas" panose="020B0609020204030204" pitchFamily="49" charset="0"/>
              </a:rPr>
              <a:t>        { OPEN,    OPEN,    OPEN,    BARRIER, OPEN    },</a:t>
            </a:r>
          </a:p>
          <a:p>
            <a:r>
              <a:rPr lang="en-US" sz="1600" b="1" dirty="0">
                <a:latin typeface="Consolas" panose="020B0609020204030204" pitchFamily="49" charset="0"/>
                <a:cs typeface="Consolas" panose="020B0609020204030204" pitchFamily="49" charset="0"/>
              </a:rPr>
              <a:t>        { OPEN,    BARRIER, OPEN,    OPEN,    OPEN    },</a:t>
            </a:r>
          </a:p>
          <a:p>
            <a:r>
              <a:rPr lang="en-US" sz="1600" b="1" dirty="0">
                <a:latin typeface="Consolas" panose="020B0609020204030204" pitchFamily="49" charset="0"/>
                <a:cs typeface="Consolas" panose="020B0609020204030204" pitchFamily="49" charset="0"/>
              </a:rPr>
              <a:t>        { OPEN,    BARRIER, OPEN,    BARRIER, OPEN    }</a:t>
            </a:r>
          </a:p>
          <a:p>
            <a:r>
              <a:rPr lang="en-US" sz="1600" b="1" dirty="0">
                <a:latin typeface="Consolas" panose="020B0609020204030204" pitchFamily="49" charset="0"/>
                <a:cs typeface="Consolas" panose="020B0609020204030204" pitchFamily="49" charset="0"/>
              </a:rPr>
              <a:t>      };</a:t>
            </a:r>
          </a:p>
          <a:p>
            <a:r>
              <a:rPr lang="en-US" sz="1600" b="1" dirty="0">
                <a:latin typeface="Consolas" panose="020B0609020204030204" pitchFamily="49" charset="0"/>
                <a:cs typeface="Consolas" panose="020B0609020204030204" pitchFamily="49" charset="0"/>
              </a:rPr>
              <a:t>   cout &lt;&lt; </a:t>
            </a:r>
            <a:r>
              <a:rPr lang="en-US" sz="1600" b="1" dirty="0" err="1">
                <a:latin typeface="Consolas" panose="020B0609020204030204" pitchFamily="49" charset="0"/>
                <a:cs typeface="Consolas" panose="020B0609020204030204" pitchFamily="49" charset="0"/>
              </a:rPr>
              <a:t>boolalpha</a:t>
            </a:r>
            <a:r>
              <a:rPr lang="en-US" sz="1600" b="1" dirty="0">
                <a:latin typeface="Consolas" panose="020B0609020204030204" pitchFamily="49" charset="0"/>
                <a:cs typeface="Consolas" panose="020B0609020204030204" pitchFamily="49" charset="0"/>
              </a:rPr>
              <a:t> &lt;&lt; </a:t>
            </a:r>
            <a:r>
              <a:rPr lang="en-US" sz="1600" b="1" dirty="0" err="1">
                <a:latin typeface="Consolas" panose="020B0609020204030204" pitchFamily="49" charset="0"/>
                <a:cs typeface="Consolas" panose="020B0609020204030204" pitchFamily="49" charset="0"/>
              </a:rPr>
              <a:t>find_path</a:t>
            </a:r>
            <a:r>
              <a:rPr lang="en-US" sz="1600" b="1" dirty="0">
                <a:latin typeface="Consolas" panose="020B0609020204030204" pitchFamily="49" charset="0"/>
                <a:cs typeface="Consolas" panose="020B0609020204030204" pitchFamily="49" charset="0"/>
              </a:rPr>
              <a:t>(maze, 0, 0) &lt;&lt; endl;</a:t>
            </a:r>
          </a:p>
          <a:p>
            <a:r>
              <a:rPr lang="en-US" sz="1600" b="1" dirty="0">
                <a:latin typeface="Consolas" panose="020B0609020204030204" pitchFamily="49" charset="0"/>
                <a:cs typeface="Consolas" panose="020B0609020204030204" pitchFamily="49" charset="0"/>
              </a:rPr>
              <a:t>   return 0;</a:t>
            </a:r>
          </a:p>
          <a:p>
            <a:r>
              <a:rPr lang="en-US" sz="1600" b="1" dirty="0">
                <a:latin typeface="Consolas" panose="020B0609020204030204" pitchFamily="49" charset="0"/>
                <a:cs typeface="Consolas" panose="020B0609020204030204" pitchFamily="49" charset="0"/>
              </a:rPr>
              <a:t>}</a:t>
            </a:r>
          </a:p>
        </p:txBody>
      </p:sp>
      <p:graphicFrame>
        <p:nvGraphicFramePr>
          <p:cNvPr id="7" name="Table 6">
            <a:extLst>
              <a:ext uri="{FF2B5EF4-FFF2-40B4-BE49-F238E27FC236}">
                <a16:creationId xmlns:a16="http://schemas.microsoft.com/office/drawing/2014/main" id="{4B2A4915-8EBA-445D-B9BC-3D7393A8F842}"/>
              </a:ext>
            </a:extLst>
          </p:cNvPr>
          <p:cNvGraphicFramePr>
            <a:graphicFrameLocks noGrp="1"/>
          </p:cNvGraphicFramePr>
          <p:nvPr>
            <p:extLst>
              <p:ext uri="{D42A27DB-BD31-4B8C-83A1-F6EECF244321}">
                <p14:modId xmlns:p14="http://schemas.microsoft.com/office/powerpoint/2010/main" val="12488699"/>
              </p:ext>
            </p:extLst>
          </p:nvPr>
        </p:nvGraphicFramePr>
        <p:xfrm>
          <a:off x="8599793" y="5018314"/>
          <a:ext cx="1436915" cy="1524000"/>
        </p:xfrm>
        <a:graphic>
          <a:graphicData uri="http://schemas.openxmlformats.org/drawingml/2006/table">
            <a:tbl>
              <a:tblPr>
                <a:tableStyleId>{5C22544A-7EE6-4342-B048-85BDC9FD1C3A}</a:tableStyleId>
              </a:tblPr>
              <a:tblGrid>
                <a:gridCol w="287383">
                  <a:extLst>
                    <a:ext uri="{9D8B030D-6E8A-4147-A177-3AD203B41FA5}">
                      <a16:colId xmlns:a16="http://schemas.microsoft.com/office/drawing/2014/main" val="20000"/>
                    </a:ext>
                  </a:extLst>
                </a:gridCol>
                <a:gridCol w="287383">
                  <a:extLst>
                    <a:ext uri="{9D8B030D-6E8A-4147-A177-3AD203B41FA5}">
                      <a16:colId xmlns:a16="http://schemas.microsoft.com/office/drawing/2014/main" val="20001"/>
                    </a:ext>
                  </a:extLst>
                </a:gridCol>
                <a:gridCol w="287383">
                  <a:extLst>
                    <a:ext uri="{9D8B030D-6E8A-4147-A177-3AD203B41FA5}">
                      <a16:colId xmlns:a16="http://schemas.microsoft.com/office/drawing/2014/main" val="20002"/>
                    </a:ext>
                  </a:extLst>
                </a:gridCol>
                <a:gridCol w="287383">
                  <a:extLst>
                    <a:ext uri="{9D8B030D-6E8A-4147-A177-3AD203B41FA5}">
                      <a16:colId xmlns:a16="http://schemas.microsoft.com/office/drawing/2014/main" val="1445737185"/>
                    </a:ext>
                  </a:extLst>
                </a:gridCol>
                <a:gridCol w="287383">
                  <a:extLst>
                    <a:ext uri="{9D8B030D-6E8A-4147-A177-3AD203B41FA5}">
                      <a16:colId xmlns:a16="http://schemas.microsoft.com/office/drawing/2014/main" val="20003"/>
                    </a:ext>
                  </a:extLst>
                </a:gridCol>
              </a:tblGrid>
              <a:tr h="304800">
                <a:tc>
                  <a:txBody>
                    <a:bodyPr/>
                    <a:lstStyle/>
                    <a:p>
                      <a:pPr algn="ctr"/>
                      <a:r>
                        <a:rPr lang="en-US" sz="1800" dirty="0"/>
                        <a: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0480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1"/>
                  </a:ext>
                </a:extLst>
              </a:tr>
              <a:tr h="30480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r h="30480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30480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800" dirty="0"/>
                        <a:t>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686909179"/>
                  </a:ext>
                </a:extLst>
              </a:tr>
            </a:tbl>
          </a:graphicData>
        </a:graphic>
      </p:graphicFrame>
      <p:graphicFrame>
        <p:nvGraphicFramePr>
          <p:cNvPr id="8" name="Table 7">
            <a:extLst>
              <a:ext uri="{FF2B5EF4-FFF2-40B4-BE49-F238E27FC236}">
                <a16:creationId xmlns:a16="http://schemas.microsoft.com/office/drawing/2014/main" id="{1379270B-3174-4BF5-8E3F-7334AE4CF583}"/>
              </a:ext>
            </a:extLst>
          </p:cNvPr>
          <p:cNvGraphicFramePr>
            <a:graphicFrameLocks noGrp="1"/>
          </p:cNvGraphicFramePr>
          <p:nvPr>
            <p:extLst>
              <p:ext uri="{D42A27DB-BD31-4B8C-83A1-F6EECF244321}">
                <p14:modId xmlns:p14="http://schemas.microsoft.com/office/powerpoint/2010/main" val="2054241576"/>
              </p:ext>
            </p:extLst>
          </p:nvPr>
        </p:nvGraphicFramePr>
        <p:xfrm>
          <a:off x="8577969" y="1736090"/>
          <a:ext cx="1436915" cy="1524000"/>
        </p:xfrm>
        <a:graphic>
          <a:graphicData uri="http://schemas.openxmlformats.org/drawingml/2006/table">
            <a:tbl>
              <a:tblPr>
                <a:tableStyleId>{5C22544A-7EE6-4342-B048-85BDC9FD1C3A}</a:tableStyleId>
              </a:tblPr>
              <a:tblGrid>
                <a:gridCol w="287383">
                  <a:extLst>
                    <a:ext uri="{9D8B030D-6E8A-4147-A177-3AD203B41FA5}">
                      <a16:colId xmlns:a16="http://schemas.microsoft.com/office/drawing/2014/main" val="20000"/>
                    </a:ext>
                  </a:extLst>
                </a:gridCol>
                <a:gridCol w="287383">
                  <a:extLst>
                    <a:ext uri="{9D8B030D-6E8A-4147-A177-3AD203B41FA5}">
                      <a16:colId xmlns:a16="http://schemas.microsoft.com/office/drawing/2014/main" val="20001"/>
                    </a:ext>
                  </a:extLst>
                </a:gridCol>
                <a:gridCol w="287383">
                  <a:extLst>
                    <a:ext uri="{9D8B030D-6E8A-4147-A177-3AD203B41FA5}">
                      <a16:colId xmlns:a16="http://schemas.microsoft.com/office/drawing/2014/main" val="20002"/>
                    </a:ext>
                  </a:extLst>
                </a:gridCol>
                <a:gridCol w="287383">
                  <a:extLst>
                    <a:ext uri="{9D8B030D-6E8A-4147-A177-3AD203B41FA5}">
                      <a16:colId xmlns:a16="http://schemas.microsoft.com/office/drawing/2014/main" val="1445737185"/>
                    </a:ext>
                  </a:extLst>
                </a:gridCol>
                <a:gridCol w="287383">
                  <a:extLst>
                    <a:ext uri="{9D8B030D-6E8A-4147-A177-3AD203B41FA5}">
                      <a16:colId xmlns:a16="http://schemas.microsoft.com/office/drawing/2014/main" val="20003"/>
                    </a:ext>
                  </a:extLst>
                </a:gridCol>
              </a:tblGrid>
              <a:tr h="304800">
                <a:tc>
                  <a:txBody>
                    <a:bodyPr/>
                    <a:lstStyle/>
                    <a:p>
                      <a:pPr algn="ctr"/>
                      <a:r>
                        <a:rPr lang="en-US" sz="1800" dirty="0"/>
                        <a: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0480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1"/>
                  </a:ext>
                </a:extLst>
              </a:tr>
              <a:tr h="30480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480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480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800" dirty="0"/>
                        <a:t>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6909179"/>
                  </a:ext>
                </a:extLst>
              </a:tr>
            </a:tbl>
          </a:graphicData>
        </a:graphic>
      </p:graphicFrame>
      <p:sp>
        <p:nvSpPr>
          <p:cNvPr id="3" name="Arrow: Down 2">
            <a:extLst>
              <a:ext uri="{FF2B5EF4-FFF2-40B4-BE49-F238E27FC236}">
                <a16:creationId xmlns:a16="http://schemas.microsoft.com/office/drawing/2014/main" id="{ABE85310-F591-495F-BA13-6FE7746EC323}"/>
              </a:ext>
            </a:extLst>
          </p:cNvPr>
          <p:cNvSpPr/>
          <p:nvPr/>
        </p:nvSpPr>
        <p:spPr>
          <a:xfrm>
            <a:off x="9209379" y="3769835"/>
            <a:ext cx="348317" cy="92190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4220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Marking a Cell as Visited</a:t>
            </a:r>
          </a:p>
        </p:txBody>
      </p:sp>
      <p:sp>
        <p:nvSpPr>
          <p:cNvPr id="3" name="Content Placeholder 2"/>
          <p:cNvSpPr>
            <a:spLocks noGrp="1"/>
          </p:cNvSpPr>
          <p:nvPr>
            <p:ph sz="quarter" idx="1"/>
          </p:nvPr>
        </p:nvSpPr>
        <p:spPr>
          <a:xfrm>
            <a:off x="572493" y="1233489"/>
            <a:ext cx="10047884" cy="5360852"/>
          </a:xfrm>
        </p:spPr>
        <p:txBody>
          <a:bodyPr/>
          <a:lstStyle/>
          <a:p>
            <a:r>
              <a:rPr lang="en-US" dirty="0"/>
              <a:t>Would the program still work if instead of recoloring a “dead end” to the temporary color, we recolored it to the open color?</a:t>
            </a:r>
          </a:p>
          <a:p>
            <a:pPr lvl="1"/>
            <a:r>
              <a:rPr lang="en-US" dirty="0"/>
              <a:t>The answer is “Yes”. This would not affect the ability of the algorithm to find a path or to determine that none exists; however, it would affect the algorithm’s efficiency: </a:t>
            </a:r>
          </a:p>
          <a:p>
            <a:pPr lvl="2"/>
            <a:r>
              <a:rPr lang="en-US" dirty="0"/>
              <a:t>After backtracking, the function could try to place on the path a cell that had been found to be a dead end.</a:t>
            </a:r>
          </a:p>
          <a:p>
            <a:pPr lvl="2"/>
            <a:r>
              <a:rPr lang="en-US" dirty="0"/>
              <a:t>The cell would be classified once again as a dead end.</a:t>
            </a:r>
          </a:p>
          <a:p>
            <a:pPr lvl="1"/>
            <a:r>
              <a:rPr lang="en-US" dirty="0"/>
              <a:t>Marking it as a dead end (color VISITED) the first time prevents this from happening.</a:t>
            </a:r>
          </a:p>
          <a:p>
            <a:endParaRPr lang="en-US" dirty="0"/>
          </a:p>
        </p:txBody>
      </p:sp>
      <p:sp>
        <p:nvSpPr>
          <p:cNvPr id="4" name="Footer Placeholder 3"/>
          <p:cNvSpPr>
            <a:spLocks noGrp="1"/>
          </p:cNvSpPr>
          <p:nvPr>
            <p:ph type="ftr" sz="quarter" idx="11"/>
          </p:nvPr>
        </p:nvSpPr>
        <p:spPr/>
        <p:txBody>
          <a:bodyPr/>
          <a:lstStyle/>
          <a:p>
            <a:pPr>
              <a:defRPr/>
            </a:pPr>
            <a:r>
              <a:rPr lang="en-US"/>
              <a:t>Recursion (24)</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33</a:t>
            </a:fld>
            <a:endParaRPr lang="en-US" dirty="0"/>
          </a:p>
        </p:txBody>
      </p:sp>
      <p:sp>
        <p:nvSpPr>
          <p:cNvPr id="6" name="Content Placeholder 2"/>
          <p:cNvSpPr txBox="1">
            <a:spLocks/>
          </p:cNvSpPr>
          <p:nvPr/>
        </p:nvSpPr>
        <p:spPr bwMode="auto">
          <a:xfrm>
            <a:off x="572493" y="4786183"/>
            <a:ext cx="8362122" cy="14919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a:t>Test for a variety of test cases:</a:t>
            </a:r>
          </a:p>
          <a:p>
            <a:pPr lvl="1">
              <a:spcBef>
                <a:spcPts val="0"/>
              </a:spcBef>
            </a:pPr>
            <a:r>
              <a:rPr lang="en-US" sz="1800" dirty="0"/>
              <a:t>Mazes that can be solved</a:t>
            </a:r>
          </a:p>
          <a:p>
            <a:pPr lvl="1">
              <a:spcBef>
                <a:spcPts val="400"/>
              </a:spcBef>
            </a:pPr>
            <a:r>
              <a:rPr lang="en-US" sz="1800" dirty="0"/>
              <a:t>Mazes that can't be solved</a:t>
            </a:r>
          </a:p>
          <a:p>
            <a:pPr lvl="1">
              <a:spcBef>
                <a:spcPts val="400"/>
              </a:spcBef>
            </a:pPr>
            <a:r>
              <a:rPr lang="en-US" sz="1800" dirty="0"/>
              <a:t>A maze with no barrier cells</a:t>
            </a:r>
          </a:p>
          <a:p>
            <a:pPr lvl="1">
              <a:spcBef>
                <a:spcPts val="400"/>
              </a:spcBef>
            </a:pPr>
            <a:r>
              <a:rPr lang="en-US" sz="1800" dirty="0"/>
              <a:t>A maze with a single barrier cell at the exit point</a:t>
            </a:r>
          </a:p>
        </p:txBody>
      </p:sp>
    </p:spTree>
    <p:extLst>
      <p:ext uri="{BB962C8B-B14F-4D97-AF65-F5344CB8AC3E}">
        <p14:creationId xmlns:p14="http://schemas.microsoft.com/office/powerpoint/2010/main" val="102595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500"/>
                                        <p:tgtEl>
                                          <p:spTgt spid="6">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fade">
                                      <p:cBhvr>
                                        <p:cTn id="31" dur="500"/>
                                        <p:tgtEl>
                                          <p:spTgt spid="6">
                                            <p:txEl>
                                              <p:pRg st="1" end="1"/>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fade">
                                      <p:cBhvr>
                                        <p:cTn id="34" dur="500"/>
                                        <p:tgtEl>
                                          <p:spTgt spid="6">
                                            <p:txEl>
                                              <p:pRg st="2" end="2"/>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500"/>
                                        <p:tgtEl>
                                          <p:spTgt spid="6">
                                            <p:txEl>
                                              <p:pRg st="3" end="3"/>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fade">
                                      <p:cBhvr>
                                        <p:cTn id="4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onkey programmers">
            <a:extLst>
              <a:ext uri="{FF2B5EF4-FFF2-40B4-BE49-F238E27FC236}">
                <a16:creationId xmlns:a16="http://schemas.microsoft.com/office/drawing/2014/main" id="{541F3F45-3494-4844-B869-92B6B1BEC979}"/>
              </a:ext>
            </a:extLst>
          </p:cNvPr>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0972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8F3E42C3-0146-41D4-98D1-826C8870EFD0}"/>
              </a:ext>
            </a:extLst>
          </p:cNvPr>
          <p:cNvSpPr/>
          <p:nvPr/>
        </p:nvSpPr>
        <p:spPr>
          <a:xfrm>
            <a:off x="4434348" y="324464"/>
            <a:ext cx="2182761" cy="1229032"/>
          </a:xfrm>
          <a:prstGeom prst="cloudCallout">
            <a:avLst>
              <a:gd name="adj1" fmla="val 91605"/>
              <a:gd name="adj2" fmla="val 5210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omic Sans MS" panose="030F0702030302020204" pitchFamily="66" charset="0"/>
              </a:rPr>
              <a:t>Be Safe</a:t>
            </a:r>
          </a:p>
        </p:txBody>
      </p:sp>
      <p:pic>
        <p:nvPicPr>
          <p:cNvPr id="6" name="Picture 5">
            <a:extLst>
              <a:ext uri="{FF2B5EF4-FFF2-40B4-BE49-F238E27FC236}">
                <a16:creationId xmlns:a16="http://schemas.microsoft.com/office/drawing/2014/main" id="{7EDB1758-187B-4E58-A8B9-4D2448FA9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47633">
            <a:off x="7704102" y="1889526"/>
            <a:ext cx="1246948" cy="1051464"/>
          </a:xfrm>
          <a:prstGeom prst="rect">
            <a:avLst/>
          </a:prstGeom>
        </p:spPr>
      </p:pic>
    </p:spTree>
    <p:extLst>
      <p:ext uri="{BB962C8B-B14F-4D97-AF65-F5344CB8AC3E}">
        <p14:creationId xmlns:p14="http://schemas.microsoft.com/office/powerpoint/2010/main" val="3179802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ubtitle 4"/>
          <p:cNvSpPr>
            <a:spLocks noGrp="1"/>
          </p:cNvSpPr>
          <p:nvPr>
            <p:ph type="subTitle" idx="1"/>
          </p:nvPr>
        </p:nvSpPr>
        <p:spPr/>
        <p:txBody>
          <a:bodyPr/>
          <a:lstStyle/>
          <a:p>
            <a:pPr eaLnBrk="1" hangingPunct="1"/>
            <a:r>
              <a:rPr lang="en-US" dirty="0"/>
              <a:t>Lab 06 – Railroad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1" y="1143000"/>
            <a:ext cx="6719079" cy="3722370"/>
          </a:xfrm>
          <a:prstGeom prst="rect">
            <a:avLst/>
          </a:prstGeom>
        </p:spPr>
      </p:pic>
      <p:sp>
        <p:nvSpPr>
          <p:cNvPr id="2" name="Slide Number Placeholder 1">
            <a:extLst>
              <a:ext uri="{FF2B5EF4-FFF2-40B4-BE49-F238E27FC236}">
                <a16:creationId xmlns:a16="http://schemas.microsoft.com/office/drawing/2014/main" id="{A30200B9-1826-4288-A1E2-33AC7B0A1FC9}"/>
              </a:ext>
            </a:extLst>
          </p:cNvPr>
          <p:cNvSpPr>
            <a:spLocks noGrp="1"/>
          </p:cNvSpPr>
          <p:nvPr>
            <p:ph type="sldNum" sz="quarter" idx="12"/>
          </p:nvPr>
        </p:nvSpPr>
        <p:spPr/>
        <p:txBody>
          <a:bodyPr/>
          <a:lstStyle/>
          <a:p>
            <a:pPr>
              <a:defRPr/>
            </a:pPr>
            <a:fld id="{A0C1462C-D640-45B3-901B-F425AA5C3674}" type="slidenum">
              <a:rPr lang="en-US" smtClean="0"/>
              <a:pPr>
                <a:defRPr/>
              </a:pPr>
              <a:t>4</a:t>
            </a:fld>
            <a:endParaRPr lang="en-US" dirty="0"/>
          </a:p>
        </p:txBody>
      </p:sp>
    </p:spTree>
    <p:extLst>
      <p:ext uri="{BB962C8B-B14F-4D97-AF65-F5344CB8AC3E}">
        <p14:creationId xmlns:p14="http://schemas.microsoft.com/office/powerpoint/2010/main" val="1287585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06 - Railroad</a:t>
            </a:r>
          </a:p>
        </p:txBody>
      </p:sp>
      <p:sp>
        <p:nvSpPr>
          <p:cNvPr id="3" name="Content Placeholder 2"/>
          <p:cNvSpPr>
            <a:spLocks noGrp="1"/>
          </p:cNvSpPr>
          <p:nvPr>
            <p:ph sz="quarter" idx="1"/>
          </p:nvPr>
        </p:nvSpPr>
        <p:spPr>
          <a:xfrm>
            <a:off x="555585" y="1295400"/>
            <a:ext cx="9978067" cy="1243405"/>
          </a:xfrm>
        </p:spPr>
        <p:txBody>
          <a:bodyPr/>
          <a:lstStyle/>
          <a:p>
            <a:r>
              <a:rPr lang="en-US" dirty="0"/>
              <a:t>Create a railroad train station that uses a central turntable and roundhouses to store train cars as well as changes the order of cars entering and leaving the station.</a:t>
            </a:r>
          </a:p>
        </p:txBody>
      </p:sp>
      <p:sp>
        <p:nvSpPr>
          <p:cNvPr id="4" name="Footer Placeholder 3">
            <a:extLst>
              <a:ext uri="{FF2B5EF4-FFF2-40B4-BE49-F238E27FC236}">
                <a16:creationId xmlns:a16="http://schemas.microsoft.com/office/drawing/2014/main" id="{2944E568-15B2-4695-BE51-EDB4B4C272BB}"/>
              </a:ext>
            </a:extLst>
          </p:cNvPr>
          <p:cNvSpPr>
            <a:spLocks noGrp="1"/>
          </p:cNvSpPr>
          <p:nvPr>
            <p:ph type="ftr" sz="quarter" idx="11"/>
          </p:nvPr>
        </p:nvSpPr>
        <p:spPr/>
        <p:txBody>
          <a:bodyPr/>
          <a:lstStyle/>
          <a:p>
            <a:pPr>
              <a:defRPr/>
            </a:pPr>
            <a:r>
              <a:rPr lang="en-US"/>
              <a:t>Recursion (24)</a:t>
            </a:r>
            <a:endParaRPr lang="en-US" dirty="0"/>
          </a:p>
        </p:txBody>
      </p:sp>
      <p:sp>
        <p:nvSpPr>
          <p:cNvPr id="5" name="Slide Number Placeholder 4">
            <a:extLst>
              <a:ext uri="{FF2B5EF4-FFF2-40B4-BE49-F238E27FC236}">
                <a16:creationId xmlns:a16="http://schemas.microsoft.com/office/drawing/2014/main" id="{6D7862C4-7D97-4D02-86D3-DB80D675D62B}"/>
              </a:ext>
            </a:extLst>
          </p:cNvPr>
          <p:cNvSpPr>
            <a:spLocks noGrp="1"/>
          </p:cNvSpPr>
          <p:nvPr>
            <p:ph type="sldNum" sz="quarter" idx="12"/>
          </p:nvPr>
        </p:nvSpPr>
        <p:spPr/>
        <p:txBody>
          <a:bodyPr/>
          <a:lstStyle/>
          <a:p>
            <a:pPr>
              <a:defRPr/>
            </a:pPr>
            <a:fld id="{0D7B5496-982B-480A-8085-B08F2CA91C21}" type="slidenum">
              <a:rPr lang="en-US" smtClean="0"/>
              <a:pPr>
                <a:defRPr/>
              </a:pPr>
              <a:t>5</a:t>
            </a:fld>
            <a:endParaRPr lang="en-US" dirty="0"/>
          </a:p>
        </p:txBody>
      </p:sp>
      <p:sp>
        <p:nvSpPr>
          <p:cNvPr id="9" name="Content Placeholder 2">
            <a:extLst>
              <a:ext uri="{FF2B5EF4-FFF2-40B4-BE49-F238E27FC236}">
                <a16:creationId xmlns:a16="http://schemas.microsoft.com/office/drawing/2014/main" id="{43813FBB-689A-4843-B690-180D673C45A0}"/>
              </a:ext>
            </a:extLst>
          </p:cNvPr>
          <p:cNvSpPr txBox="1">
            <a:spLocks/>
          </p:cNvSpPr>
          <p:nvPr/>
        </p:nvSpPr>
        <p:spPr bwMode="auto">
          <a:xfrm>
            <a:off x="557374" y="2383725"/>
            <a:ext cx="9978067" cy="3317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2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r>
              <a:rPr lang="en-US" dirty="0"/>
              <a:t>Cars may enter the train station if the turntable is empty.</a:t>
            </a:r>
          </a:p>
        </p:txBody>
      </p:sp>
      <p:grpSp>
        <p:nvGrpSpPr>
          <p:cNvPr id="11" name="Group 10">
            <a:extLst>
              <a:ext uri="{FF2B5EF4-FFF2-40B4-BE49-F238E27FC236}">
                <a16:creationId xmlns:a16="http://schemas.microsoft.com/office/drawing/2014/main" id="{932A8BBE-5AA8-42D5-BB8E-173F86AA42FC}"/>
              </a:ext>
            </a:extLst>
          </p:cNvPr>
          <p:cNvGrpSpPr/>
          <p:nvPr/>
        </p:nvGrpSpPr>
        <p:grpSpPr>
          <a:xfrm>
            <a:off x="6759953" y="3865136"/>
            <a:ext cx="2699049" cy="2030791"/>
            <a:chOff x="4101016" y="1579236"/>
            <a:chExt cx="3665483" cy="2916564"/>
          </a:xfrm>
        </p:grpSpPr>
        <p:sp>
          <p:nvSpPr>
            <p:cNvPr id="27" name="Rounded Rectangle 43">
              <a:extLst>
                <a:ext uri="{FF2B5EF4-FFF2-40B4-BE49-F238E27FC236}">
                  <a16:creationId xmlns:a16="http://schemas.microsoft.com/office/drawing/2014/main" id="{D88A9AEC-C8CE-43C6-A82C-9316440C47D7}"/>
                </a:ext>
              </a:extLst>
            </p:cNvPr>
            <p:cNvSpPr/>
            <p:nvPr/>
          </p:nvSpPr>
          <p:spPr>
            <a:xfrm>
              <a:off x="4101016" y="2133600"/>
              <a:ext cx="3665483" cy="23622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1495099F-716B-4A16-967B-4234D6056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0961" y="2943388"/>
              <a:ext cx="1358715" cy="836132"/>
            </a:xfrm>
            <a:prstGeom prst="rect">
              <a:avLst/>
            </a:prstGeom>
          </p:spPr>
        </p:pic>
        <p:sp>
          <p:nvSpPr>
            <p:cNvPr id="29" name="TextBox 28">
              <a:extLst>
                <a:ext uri="{FF2B5EF4-FFF2-40B4-BE49-F238E27FC236}">
                  <a16:creationId xmlns:a16="http://schemas.microsoft.com/office/drawing/2014/main" id="{946DB4E1-73BC-4B02-B982-DBDDB5A7AABE}"/>
                </a:ext>
              </a:extLst>
            </p:cNvPr>
            <p:cNvSpPr txBox="1"/>
            <p:nvPr/>
          </p:nvSpPr>
          <p:spPr>
            <a:xfrm>
              <a:off x="4863398" y="1579236"/>
              <a:ext cx="2245356" cy="574627"/>
            </a:xfrm>
            <a:prstGeom prst="rect">
              <a:avLst/>
            </a:prstGeom>
            <a:noFill/>
          </p:spPr>
          <p:txBody>
            <a:bodyPr wrap="square" rtlCol="0">
              <a:spAutoFit/>
            </a:bodyPr>
            <a:lstStyle/>
            <a:p>
              <a:pPr algn="ctr"/>
              <a:r>
                <a:rPr lang="en-US" sz="2000" b="1" dirty="0"/>
                <a:t>Station 235</a:t>
              </a:r>
            </a:p>
          </p:txBody>
        </p:sp>
      </p:grpSp>
      <p:grpSp>
        <p:nvGrpSpPr>
          <p:cNvPr id="12" name="Group 11">
            <a:extLst>
              <a:ext uri="{FF2B5EF4-FFF2-40B4-BE49-F238E27FC236}">
                <a16:creationId xmlns:a16="http://schemas.microsoft.com/office/drawing/2014/main" id="{2D381C74-6854-46FE-8EB4-653BFA7652B3}"/>
              </a:ext>
            </a:extLst>
          </p:cNvPr>
          <p:cNvGrpSpPr/>
          <p:nvPr/>
        </p:nvGrpSpPr>
        <p:grpSpPr>
          <a:xfrm>
            <a:off x="6902364" y="4415078"/>
            <a:ext cx="755337" cy="1168529"/>
            <a:chOff x="4294419" y="2369045"/>
            <a:chExt cx="1025796" cy="1678209"/>
          </a:xfrm>
        </p:grpSpPr>
        <p:sp>
          <p:nvSpPr>
            <p:cNvPr id="25" name="Rounded Rectangle 4">
              <a:extLst>
                <a:ext uri="{FF2B5EF4-FFF2-40B4-BE49-F238E27FC236}">
                  <a16:creationId xmlns:a16="http://schemas.microsoft.com/office/drawing/2014/main" id="{F312EC41-BD42-423B-AC97-296382286247}"/>
                </a:ext>
              </a:extLst>
            </p:cNvPr>
            <p:cNvSpPr/>
            <p:nvPr/>
          </p:nvSpPr>
          <p:spPr>
            <a:xfrm rot="16200000">
              <a:off x="3875319" y="3094754"/>
              <a:ext cx="1371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onsolas" panose="020B0609020204030204" pitchFamily="49" charset="0"/>
                  <a:cs typeface="Consolas" panose="020B0609020204030204" pitchFamily="49" charset="0"/>
                </a:rPr>
                <a:t>Stack</a:t>
              </a:r>
            </a:p>
          </p:txBody>
        </p:sp>
        <p:sp>
          <p:nvSpPr>
            <p:cNvPr id="26" name="Freeform 14">
              <a:extLst>
                <a:ext uri="{FF2B5EF4-FFF2-40B4-BE49-F238E27FC236}">
                  <a16:creationId xmlns:a16="http://schemas.microsoft.com/office/drawing/2014/main" id="{6E0FB437-92E7-4913-B662-96D392D0F589}"/>
                </a:ext>
              </a:extLst>
            </p:cNvPr>
            <p:cNvSpPr/>
            <p:nvPr/>
          </p:nvSpPr>
          <p:spPr>
            <a:xfrm>
              <a:off x="4509413" y="2369045"/>
              <a:ext cx="810802" cy="559090"/>
            </a:xfrm>
            <a:custGeom>
              <a:avLst/>
              <a:gdLst>
                <a:gd name="connsiteX0" fmla="*/ 924674 w 924674"/>
                <a:gd name="connsiteY0" fmla="*/ 559090 h 559090"/>
                <a:gd name="connsiteX1" fmla="*/ 729465 w 924674"/>
                <a:gd name="connsiteY1" fmla="*/ 96753 h 559090"/>
                <a:gd name="connsiteX2" fmla="*/ 267128 w 924674"/>
                <a:gd name="connsiteY2" fmla="*/ 14559 h 559090"/>
                <a:gd name="connsiteX3" fmla="*/ 0 w 924674"/>
                <a:gd name="connsiteY3" fmla="*/ 302236 h 559090"/>
              </a:gdLst>
              <a:ahLst/>
              <a:cxnLst>
                <a:cxn ang="0">
                  <a:pos x="connsiteX0" y="connsiteY0"/>
                </a:cxn>
                <a:cxn ang="0">
                  <a:pos x="connsiteX1" y="connsiteY1"/>
                </a:cxn>
                <a:cxn ang="0">
                  <a:pos x="connsiteX2" y="connsiteY2"/>
                </a:cxn>
                <a:cxn ang="0">
                  <a:pos x="connsiteX3" y="connsiteY3"/>
                </a:cxn>
              </a:cxnLst>
              <a:rect l="l" t="t" r="r" b="b"/>
              <a:pathLst>
                <a:path w="924674" h="559090">
                  <a:moveTo>
                    <a:pt x="924674" y="559090"/>
                  </a:moveTo>
                  <a:cubicBezTo>
                    <a:pt x="881865" y="373299"/>
                    <a:pt x="839056" y="187508"/>
                    <a:pt x="729465" y="96753"/>
                  </a:cubicBezTo>
                  <a:cubicBezTo>
                    <a:pt x="619874" y="5998"/>
                    <a:pt x="388705" y="-19688"/>
                    <a:pt x="267128" y="14559"/>
                  </a:cubicBezTo>
                  <a:cubicBezTo>
                    <a:pt x="145551" y="48806"/>
                    <a:pt x="72775" y="175521"/>
                    <a:pt x="0" y="302236"/>
                  </a:cubicBezTo>
                </a:path>
              </a:pathLst>
            </a:custGeom>
            <a:noFill/>
            <a:ln w="50800">
              <a:solidFill>
                <a:srgbClr val="0070C0"/>
              </a:solidFill>
              <a:prstDash val="sysDash"/>
              <a:headEnd type="triangle"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BD8EF3C8-B134-4DE8-A645-B8FD9BFB3606}"/>
              </a:ext>
            </a:extLst>
          </p:cNvPr>
          <p:cNvGrpSpPr/>
          <p:nvPr/>
        </p:nvGrpSpPr>
        <p:grpSpPr>
          <a:xfrm>
            <a:off x="8572185" y="4433922"/>
            <a:ext cx="768792" cy="1352555"/>
            <a:chOff x="6562145" y="2396108"/>
            <a:chExt cx="1044070" cy="1942502"/>
          </a:xfrm>
        </p:grpSpPr>
        <p:sp>
          <p:nvSpPr>
            <p:cNvPr id="22" name="Rounded Rectangle 5">
              <a:extLst>
                <a:ext uri="{FF2B5EF4-FFF2-40B4-BE49-F238E27FC236}">
                  <a16:creationId xmlns:a16="http://schemas.microsoft.com/office/drawing/2014/main" id="{A512ED5B-DA31-4FA1-9BA8-E7AF39253760}"/>
                </a:ext>
              </a:extLst>
            </p:cNvPr>
            <p:cNvSpPr/>
            <p:nvPr/>
          </p:nvSpPr>
          <p:spPr>
            <a:xfrm rot="16200000">
              <a:off x="6653715" y="3094754"/>
              <a:ext cx="1371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onsolas" panose="020B0609020204030204" pitchFamily="49" charset="0"/>
                  <a:cs typeface="Consolas" panose="020B0609020204030204" pitchFamily="49" charset="0"/>
                </a:rPr>
                <a:t>Queue</a:t>
              </a:r>
            </a:p>
          </p:txBody>
        </p:sp>
        <p:sp>
          <p:nvSpPr>
            <p:cNvPr id="23" name="Freeform 15">
              <a:extLst>
                <a:ext uri="{FF2B5EF4-FFF2-40B4-BE49-F238E27FC236}">
                  <a16:creationId xmlns:a16="http://schemas.microsoft.com/office/drawing/2014/main" id="{3A773AB6-CE1D-499D-8AD2-8557930A2450}"/>
                </a:ext>
              </a:extLst>
            </p:cNvPr>
            <p:cNvSpPr/>
            <p:nvPr/>
          </p:nvSpPr>
          <p:spPr>
            <a:xfrm flipH="1">
              <a:off x="6562145" y="2396108"/>
              <a:ext cx="756822" cy="559090"/>
            </a:xfrm>
            <a:custGeom>
              <a:avLst/>
              <a:gdLst>
                <a:gd name="connsiteX0" fmla="*/ 924674 w 924674"/>
                <a:gd name="connsiteY0" fmla="*/ 559090 h 559090"/>
                <a:gd name="connsiteX1" fmla="*/ 729465 w 924674"/>
                <a:gd name="connsiteY1" fmla="*/ 96753 h 559090"/>
                <a:gd name="connsiteX2" fmla="*/ 267128 w 924674"/>
                <a:gd name="connsiteY2" fmla="*/ 14559 h 559090"/>
                <a:gd name="connsiteX3" fmla="*/ 0 w 924674"/>
                <a:gd name="connsiteY3" fmla="*/ 302236 h 559090"/>
              </a:gdLst>
              <a:ahLst/>
              <a:cxnLst>
                <a:cxn ang="0">
                  <a:pos x="connsiteX0" y="connsiteY0"/>
                </a:cxn>
                <a:cxn ang="0">
                  <a:pos x="connsiteX1" y="connsiteY1"/>
                </a:cxn>
                <a:cxn ang="0">
                  <a:pos x="connsiteX2" y="connsiteY2"/>
                </a:cxn>
                <a:cxn ang="0">
                  <a:pos x="connsiteX3" y="connsiteY3"/>
                </a:cxn>
              </a:cxnLst>
              <a:rect l="l" t="t" r="r" b="b"/>
              <a:pathLst>
                <a:path w="924674" h="559090">
                  <a:moveTo>
                    <a:pt x="924674" y="559090"/>
                  </a:moveTo>
                  <a:cubicBezTo>
                    <a:pt x="881865" y="373299"/>
                    <a:pt x="839056" y="187508"/>
                    <a:pt x="729465" y="96753"/>
                  </a:cubicBezTo>
                  <a:cubicBezTo>
                    <a:pt x="619874" y="5998"/>
                    <a:pt x="388705" y="-19688"/>
                    <a:pt x="267128" y="14559"/>
                  </a:cubicBezTo>
                  <a:cubicBezTo>
                    <a:pt x="145551" y="48806"/>
                    <a:pt x="72775" y="175521"/>
                    <a:pt x="0" y="302236"/>
                  </a:cubicBezTo>
                </a:path>
              </a:pathLst>
            </a:custGeom>
            <a:noFill/>
            <a:ln w="50800">
              <a:solidFill>
                <a:schemeClr val="accent4">
                  <a:lumMod val="75000"/>
                </a:schemeClr>
              </a:solidFill>
              <a:prstDash val="sysDash"/>
              <a:headEnd type="none"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6">
              <a:extLst>
                <a:ext uri="{FF2B5EF4-FFF2-40B4-BE49-F238E27FC236}">
                  <a16:creationId xmlns:a16="http://schemas.microsoft.com/office/drawing/2014/main" id="{9FF8C03C-8BC0-4DEF-A402-0C414ED62082}"/>
                </a:ext>
              </a:extLst>
            </p:cNvPr>
            <p:cNvSpPr/>
            <p:nvPr/>
          </p:nvSpPr>
          <p:spPr>
            <a:xfrm flipH="1" flipV="1">
              <a:off x="6562145" y="3779520"/>
              <a:ext cx="756822" cy="559090"/>
            </a:xfrm>
            <a:custGeom>
              <a:avLst/>
              <a:gdLst>
                <a:gd name="connsiteX0" fmla="*/ 924674 w 924674"/>
                <a:gd name="connsiteY0" fmla="*/ 559090 h 559090"/>
                <a:gd name="connsiteX1" fmla="*/ 729465 w 924674"/>
                <a:gd name="connsiteY1" fmla="*/ 96753 h 559090"/>
                <a:gd name="connsiteX2" fmla="*/ 267128 w 924674"/>
                <a:gd name="connsiteY2" fmla="*/ 14559 h 559090"/>
                <a:gd name="connsiteX3" fmla="*/ 0 w 924674"/>
                <a:gd name="connsiteY3" fmla="*/ 302236 h 559090"/>
              </a:gdLst>
              <a:ahLst/>
              <a:cxnLst>
                <a:cxn ang="0">
                  <a:pos x="connsiteX0" y="connsiteY0"/>
                </a:cxn>
                <a:cxn ang="0">
                  <a:pos x="connsiteX1" y="connsiteY1"/>
                </a:cxn>
                <a:cxn ang="0">
                  <a:pos x="connsiteX2" y="connsiteY2"/>
                </a:cxn>
                <a:cxn ang="0">
                  <a:pos x="connsiteX3" y="connsiteY3"/>
                </a:cxn>
              </a:cxnLst>
              <a:rect l="l" t="t" r="r" b="b"/>
              <a:pathLst>
                <a:path w="924674" h="559090">
                  <a:moveTo>
                    <a:pt x="924674" y="559090"/>
                  </a:moveTo>
                  <a:cubicBezTo>
                    <a:pt x="881865" y="373299"/>
                    <a:pt x="839056" y="187508"/>
                    <a:pt x="729465" y="96753"/>
                  </a:cubicBezTo>
                  <a:cubicBezTo>
                    <a:pt x="619874" y="5998"/>
                    <a:pt x="388705" y="-19688"/>
                    <a:pt x="267128" y="14559"/>
                  </a:cubicBezTo>
                  <a:cubicBezTo>
                    <a:pt x="145551" y="48806"/>
                    <a:pt x="72775" y="175521"/>
                    <a:pt x="0" y="302236"/>
                  </a:cubicBezTo>
                </a:path>
              </a:pathLst>
            </a:custGeom>
            <a:noFill/>
            <a:ln w="50800">
              <a:solidFill>
                <a:schemeClr val="accent4">
                  <a:lumMod val="75000"/>
                </a:schemeClr>
              </a:solidFill>
              <a:prstDash val="sysDash"/>
              <a:headEnd type="triangle" w="lg" len="med"/>
              <a:tailEnd type="non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8904C855-05B0-47D8-A5FF-7F52B5915B78}"/>
              </a:ext>
            </a:extLst>
          </p:cNvPr>
          <p:cNvGrpSpPr/>
          <p:nvPr/>
        </p:nvGrpSpPr>
        <p:grpSpPr>
          <a:xfrm>
            <a:off x="8218793" y="5390985"/>
            <a:ext cx="2305836" cy="1397364"/>
            <a:chOff x="6082215" y="3770616"/>
            <a:chExt cx="3131475" cy="2006855"/>
          </a:xfrm>
        </p:grpSpPr>
        <p:sp>
          <p:nvSpPr>
            <p:cNvPr id="19" name="Freeform 13">
              <a:extLst>
                <a:ext uri="{FF2B5EF4-FFF2-40B4-BE49-F238E27FC236}">
                  <a16:creationId xmlns:a16="http://schemas.microsoft.com/office/drawing/2014/main" id="{9FB573F5-0C7F-4344-B14B-D2429AD69EE5}"/>
                </a:ext>
              </a:extLst>
            </p:cNvPr>
            <p:cNvSpPr/>
            <p:nvPr/>
          </p:nvSpPr>
          <p:spPr>
            <a:xfrm flipH="1">
              <a:off x="6082215" y="3770616"/>
              <a:ext cx="1295400" cy="1258584"/>
            </a:xfrm>
            <a:custGeom>
              <a:avLst/>
              <a:gdLst>
                <a:gd name="connsiteX0" fmla="*/ 0 w 2106202"/>
                <a:gd name="connsiteY0" fmla="*/ 780836 h 780836"/>
                <a:gd name="connsiteX1" fmla="*/ 1695236 w 2106202"/>
                <a:gd name="connsiteY1" fmla="*/ 647272 h 780836"/>
                <a:gd name="connsiteX2" fmla="*/ 2106202 w 2106202"/>
                <a:gd name="connsiteY2" fmla="*/ 0 h 780836"/>
              </a:gdLst>
              <a:ahLst/>
              <a:cxnLst>
                <a:cxn ang="0">
                  <a:pos x="connsiteX0" y="connsiteY0"/>
                </a:cxn>
                <a:cxn ang="0">
                  <a:pos x="connsiteX1" y="connsiteY1"/>
                </a:cxn>
                <a:cxn ang="0">
                  <a:pos x="connsiteX2" y="connsiteY2"/>
                </a:cxn>
              </a:cxnLst>
              <a:rect l="l" t="t" r="r" b="b"/>
              <a:pathLst>
                <a:path w="2106202" h="780836">
                  <a:moveTo>
                    <a:pt x="0" y="780836"/>
                  </a:moveTo>
                  <a:cubicBezTo>
                    <a:pt x="672101" y="779123"/>
                    <a:pt x="1344202" y="777411"/>
                    <a:pt x="1695236" y="647272"/>
                  </a:cubicBezTo>
                  <a:cubicBezTo>
                    <a:pt x="2046270" y="517133"/>
                    <a:pt x="2076236" y="258566"/>
                    <a:pt x="2106202" y="0"/>
                  </a:cubicBezTo>
                </a:path>
              </a:pathLst>
            </a:custGeom>
            <a:noFill/>
            <a:ln w="50800">
              <a:solidFill>
                <a:srgbClr val="FF0000"/>
              </a:solidFill>
              <a:prstDash val="sysDash"/>
              <a:headEnd type="triangle" w="lg" len="med"/>
              <a:tailEnd type="non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2C8FE6F-1439-4497-8818-A617DC91A03C}"/>
                </a:ext>
              </a:extLst>
            </p:cNvPr>
            <p:cNvSpPr txBox="1"/>
            <p:nvPr/>
          </p:nvSpPr>
          <p:spPr>
            <a:xfrm>
              <a:off x="6968332" y="5291249"/>
              <a:ext cx="2245358" cy="486222"/>
            </a:xfrm>
            <a:prstGeom prst="rect">
              <a:avLst/>
            </a:prstGeom>
            <a:noFill/>
          </p:spPr>
          <p:txBody>
            <a:bodyPr wrap="square" rtlCol="0">
              <a:spAutoFit/>
            </a:bodyPr>
            <a:lstStyle/>
            <a:p>
              <a:r>
                <a:rPr lang="en-US" sz="1600" b="1" dirty="0"/>
                <a:t>Outgoing Cars</a:t>
              </a:r>
            </a:p>
          </p:txBody>
        </p:sp>
        <p:sp>
          <p:nvSpPr>
            <p:cNvPr id="21" name="Rounded Rectangle 22">
              <a:extLst>
                <a:ext uri="{FF2B5EF4-FFF2-40B4-BE49-F238E27FC236}">
                  <a16:creationId xmlns:a16="http://schemas.microsoft.com/office/drawing/2014/main" id="{56237AF9-412C-45DE-984A-08D4F3C4DA98}"/>
                </a:ext>
              </a:extLst>
            </p:cNvPr>
            <p:cNvSpPr/>
            <p:nvPr/>
          </p:nvSpPr>
          <p:spPr>
            <a:xfrm>
              <a:off x="7382639" y="4724400"/>
              <a:ext cx="1371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onsolas" panose="020B0609020204030204" pitchFamily="49" charset="0"/>
                  <a:cs typeface="Consolas" panose="020B0609020204030204" pitchFamily="49" charset="0"/>
                </a:rPr>
                <a:t>Vector</a:t>
              </a:r>
            </a:p>
          </p:txBody>
        </p:sp>
      </p:grpSp>
      <p:grpSp>
        <p:nvGrpSpPr>
          <p:cNvPr id="15" name="Group 14">
            <a:extLst>
              <a:ext uri="{FF2B5EF4-FFF2-40B4-BE49-F238E27FC236}">
                <a16:creationId xmlns:a16="http://schemas.microsoft.com/office/drawing/2014/main" id="{CC53A00D-5CC8-4E00-9658-BFB14DE90C45}"/>
              </a:ext>
            </a:extLst>
          </p:cNvPr>
          <p:cNvGrpSpPr/>
          <p:nvPr/>
        </p:nvGrpSpPr>
        <p:grpSpPr>
          <a:xfrm>
            <a:off x="5503325" y="5390985"/>
            <a:ext cx="2547140" cy="1348826"/>
            <a:chOff x="2394434" y="3770616"/>
            <a:chExt cx="3459181" cy="1937147"/>
          </a:xfrm>
        </p:grpSpPr>
        <p:sp>
          <p:nvSpPr>
            <p:cNvPr id="16" name="Freeform 12">
              <a:extLst>
                <a:ext uri="{FF2B5EF4-FFF2-40B4-BE49-F238E27FC236}">
                  <a16:creationId xmlns:a16="http://schemas.microsoft.com/office/drawing/2014/main" id="{B83D901C-DB2A-4D86-8180-6970DE3724F9}"/>
                </a:ext>
              </a:extLst>
            </p:cNvPr>
            <p:cNvSpPr/>
            <p:nvPr/>
          </p:nvSpPr>
          <p:spPr>
            <a:xfrm>
              <a:off x="3747413" y="3770616"/>
              <a:ext cx="2106202" cy="1258584"/>
            </a:xfrm>
            <a:custGeom>
              <a:avLst/>
              <a:gdLst>
                <a:gd name="connsiteX0" fmla="*/ 0 w 2106202"/>
                <a:gd name="connsiteY0" fmla="*/ 780836 h 780836"/>
                <a:gd name="connsiteX1" fmla="*/ 1695236 w 2106202"/>
                <a:gd name="connsiteY1" fmla="*/ 647272 h 780836"/>
                <a:gd name="connsiteX2" fmla="*/ 2106202 w 2106202"/>
                <a:gd name="connsiteY2" fmla="*/ 0 h 780836"/>
              </a:gdLst>
              <a:ahLst/>
              <a:cxnLst>
                <a:cxn ang="0">
                  <a:pos x="connsiteX0" y="connsiteY0"/>
                </a:cxn>
                <a:cxn ang="0">
                  <a:pos x="connsiteX1" y="connsiteY1"/>
                </a:cxn>
                <a:cxn ang="0">
                  <a:pos x="connsiteX2" y="connsiteY2"/>
                </a:cxn>
              </a:cxnLst>
              <a:rect l="l" t="t" r="r" b="b"/>
              <a:pathLst>
                <a:path w="2106202" h="780836">
                  <a:moveTo>
                    <a:pt x="0" y="780836"/>
                  </a:moveTo>
                  <a:cubicBezTo>
                    <a:pt x="672101" y="779123"/>
                    <a:pt x="1344202" y="777411"/>
                    <a:pt x="1695236" y="647272"/>
                  </a:cubicBezTo>
                  <a:cubicBezTo>
                    <a:pt x="2046270" y="517133"/>
                    <a:pt x="2076236" y="258566"/>
                    <a:pt x="2106202" y="0"/>
                  </a:cubicBezTo>
                </a:path>
              </a:pathLst>
            </a:custGeom>
            <a:noFill/>
            <a:ln w="50800">
              <a:solidFill>
                <a:srgbClr val="FF0000"/>
              </a:solidFill>
              <a:prstDash val="sysDash"/>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E38B9E2-A500-4DBF-A86E-C708F6BD4092}"/>
                </a:ext>
              </a:extLst>
            </p:cNvPr>
            <p:cNvSpPr txBox="1"/>
            <p:nvPr/>
          </p:nvSpPr>
          <p:spPr>
            <a:xfrm>
              <a:off x="2394434" y="5221541"/>
              <a:ext cx="2395914" cy="486222"/>
            </a:xfrm>
            <a:prstGeom prst="rect">
              <a:avLst/>
            </a:prstGeom>
            <a:noFill/>
          </p:spPr>
          <p:txBody>
            <a:bodyPr wrap="square" rtlCol="0">
              <a:spAutoFit/>
            </a:bodyPr>
            <a:lstStyle/>
            <a:p>
              <a:r>
                <a:rPr lang="en-US" sz="1600" b="1" dirty="0"/>
                <a:t>Incoming Cars</a:t>
              </a:r>
            </a:p>
          </p:txBody>
        </p:sp>
        <p:pic>
          <p:nvPicPr>
            <p:cNvPr id="18" name="Picture 17">
              <a:extLst>
                <a:ext uri="{FF2B5EF4-FFF2-40B4-BE49-F238E27FC236}">
                  <a16:creationId xmlns:a16="http://schemas.microsoft.com/office/drawing/2014/main" id="{460E09B4-77C5-4355-97BE-F73BA598DB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400673" y="4831386"/>
              <a:ext cx="2236280" cy="330211"/>
            </a:xfrm>
            <a:prstGeom prst="rect">
              <a:avLst/>
            </a:prstGeom>
          </p:spPr>
        </p:pic>
      </p:grpSp>
      <p:sp>
        <p:nvSpPr>
          <p:cNvPr id="30" name="Content Placeholder 2">
            <a:extLst>
              <a:ext uri="{FF2B5EF4-FFF2-40B4-BE49-F238E27FC236}">
                <a16:creationId xmlns:a16="http://schemas.microsoft.com/office/drawing/2014/main" id="{465A5270-ECC4-4412-A836-1469C9FFA356}"/>
              </a:ext>
            </a:extLst>
          </p:cNvPr>
          <p:cNvSpPr txBox="1">
            <a:spLocks/>
          </p:cNvSpPr>
          <p:nvPr/>
        </p:nvSpPr>
        <p:spPr bwMode="auto">
          <a:xfrm>
            <a:off x="559165" y="2762038"/>
            <a:ext cx="9978067" cy="6436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2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r>
              <a:rPr lang="en-US" dirty="0"/>
              <a:t>From the turntable cars can be moved to a "stack" roundhouse facility (LIFO) or a "queue" roundhouse facility (FIFO).</a:t>
            </a:r>
          </a:p>
        </p:txBody>
      </p:sp>
      <p:sp>
        <p:nvSpPr>
          <p:cNvPr id="31" name="Content Placeholder 2">
            <a:extLst>
              <a:ext uri="{FF2B5EF4-FFF2-40B4-BE49-F238E27FC236}">
                <a16:creationId xmlns:a16="http://schemas.microsoft.com/office/drawing/2014/main" id="{11E5C5DB-C71D-4414-A33A-859700666679}"/>
              </a:ext>
            </a:extLst>
          </p:cNvPr>
          <p:cNvSpPr txBox="1">
            <a:spLocks/>
          </p:cNvSpPr>
          <p:nvPr/>
        </p:nvSpPr>
        <p:spPr bwMode="auto">
          <a:xfrm>
            <a:off x="560956" y="3452319"/>
            <a:ext cx="9978067" cy="6648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2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r>
              <a:rPr lang="en-US" dirty="0"/>
              <a:t>Train cars leave the train station by moving from the turntable to a "vector" of outbound cars.</a:t>
            </a:r>
          </a:p>
        </p:txBody>
      </p:sp>
      <p:sp>
        <p:nvSpPr>
          <p:cNvPr id="32" name="Content Placeholder 2">
            <a:extLst>
              <a:ext uri="{FF2B5EF4-FFF2-40B4-BE49-F238E27FC236}">
                <a16:creationId xmlns:a16="http://schemas.microsoft.com/office/drawing/2014/main" id="{7BCCC22C-AEC5-4CFA-8C4E-935171B23A55}"/>
              </a:ext>
            </a:extLst>
          </p:cNvPr>
          <p:cNvSpPr txBox="1">
            <a:spLocks/>
          </p:cNvSpPr>
          <p:nvPr/>
        </p:nvSpPr>
        <p:spPr bwMode="auto">
          <a:xfrm>
            <a:off x="573504" y="4185636"/>
            <a:ext cx="9978067" cy="13533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2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a:t>What objects (classes)?</a:t>
            </a:r>
          </a:p>
          <a:p>
            <a:pPr lvl="1"/>
            <a:r>
              <a:rPr lang="en-US" dirty="0"/>
              <a:t>Cars</a:t>
            </a:r>
          </a:p>
          <a:p>
            <a:pPr lvl="1"/>
            <a:r>
              <a:rPr lang="en-US" dirty="0"/>
              <a:t>Station</a:t>
            </a:r>
          </a:p>
          <a:p>
            <a:pPr lvl="1"/>
            <a:r>
              <a:rPr lang="en-US" dirty="0"/>
              <a:t>Stack, Queue, Vector</a:t>
            </a:r>
          </a:p>
          <a:p>
            <a:r>
              <a:rPr lang="en-US" dirty="0"/>
              <a:t>How to describe interactions?</a:t>
            </a:r>
          </a:p>
          <a:p>
            <a:pPr lvl="1"/>
            <a:r>
              <a:rPr lang="en-US" dirty="0"/>
              <a:t>UML</a:t>
            </a:r>
          </a:p>
        </p:txBody>
      </p:sp>
    </p:spTree>
    <p:extLst>
      <p:ext uri="{BB962C8B-B14F-4D97-AF65-F5344CB8AC3E}">
        <p14:creationId xmlns:p14="http://schemas.microsoft.com/office/powerpoint/2010/main" val="147173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xEl>
                                              <p:pRg st="0" end="0"/>
                                            </p:txEl>
                                          </p:spTgt>
                                        </p:tgtEl>
                                        <p:attrNameLst>
                                          <p:attrName>style.visibility</p:attrName>
                                        </p:attrNameLst>
                                      </p:cBhvr>
                                      <p:to>
                                        <p:strVal val="visible"/>
                                      </p:to>
                                    </p:set>
                                    <p:animEffect transition="in" filter="fade">
                                      <p:cBhvr>
                                        <p:cTn id="27" dur="500"/>
                                        <p:tgtEl>
                                          <p:spTgt spid="3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xEl>
                                              <p:pRg st="0" end="0"/>
                                            </p:txEl>
                                          </p:spTgt>
                                        </p:tgtEl>
                                        <p:attrNameLst>
                                          <p:attrName>style.visibility</p:attrName>
                                        </p:attrNameLst>
                                      </p:cBhvr>
                                      <p:to>
                                        <p:strVal val="visible"/>
                                      </p:to>
                                    </p:set>
                                    <p:animEffect transition="in" filter="fade">
                                      <p:cBhvr>
                                        <p:cTn id="42" dur="500"/>
                                        <p:tgtEl>
                                          <p:spTgt spid="3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2">
                                            <p:txEl>
                                              <p:pRg st="0" end="0"/>
                                            </p:txEl>
                                          </p:spTgt>
                                        </p:tgtEl>
                                        <p:attrNameLst>
                                          <p:attrName>style.visibility</p:attrName>
                                        </p:attrNameLst>
                                      </p:cBhvr>
                                      <p:to>
                                        <p:strVal val="visible"/>
                                      </p:to>
                                    </p:set>
                                    <p:animEffect transition="in" filter="fade">
                                      <p:cBhvr>
                                        <p:cTn id="52" dur="500"/>
                                        <p:tgtEl>
                                          <p:spTgt spid="3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2">
                                            <p:txEl>
                                              <p:pRg st="1" end="1"/>
                                            </p:txEl>
                                          </p:spTgt>
                                        </p:tgtEl>
                                        <p:attrNameLst>
                                          <p:attrName>style.visibility</p:attrName>
                                        </p:attrNameLst>
                                      </p:cBhvr>
                                      <p:to>
                                        <p:strVal val="visible"/>
                                      </p:to>
                                    </p:set>
                                    <p:animEffect transition="in" filter="fade">
                                      <p:cBhvr>
                                        <p:cTn id="57" dur="500"/>
                                        <p:tgtEl>
                                          <p:spTgt spid="32">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2">
                                            <p:txEl>
                                              <p:pRg st="2" end="2"/>
                                            </p:txEl>
                                          </p:spTgt>
                                        </p:tgtEl>
                                        <p:attrNameLst>
                                          <p:attrName>style.visibility</p:attrName>
                                        </p:attrNameLst>
                                      </p:cBhvr>
                                      <p:to>
                                        <p:strVal val="visible"/>
                                      </p:to>
                                    </p:set>
                                    <p:animEffect transition="in" filter="fade">
                                      <p:cBhvr>
                                        <p:cTn id="62" dur="500"/>
                                        <p:tgtEl>
                                          <p:spTgt spid="32">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2">
                                            <p:txEl>
                                              <p:pRg st="3" end="3"/>
                                            </p:txEl>
                                          </p:spTgt>
                                        </p:tgtEl>
                                        <p:attrNameLst>
                                          <p:attrName>style.visibility</p:attrName>
                                        </p:attrNameLst>
                                      </p:cBhvr>
                                      <p:to>
                                        <p:strVal val="visible"/>
                                      </p:to>
                                    </p:set>
                                    <p:animEffect transition="in" filter="fade">
                                      <p:cBhvr>
                                        <p:cTn id="67" dur="500"/>
                                        <p:tgtEl>
                                          <p:spTgt spid="32">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2">
                                            <p:txEl>
                                              <p:pRg st="4" end="4"/>
                                            </p:txEl>
                                          </p:spTgt>
                                        </p:tgtEl>
                                        <p:attrNameLst>
                                          <p:attrName>style.visibility</p:attrName>
                                        </p:attrNameLst>
                                      </p:cBhvr>
                                      <p:to>
                                        <p:strVal val="visible"/>
                                      </p:to>
                                    </p:set>
                                    <p:animEffect transition="in" filter="fade">
                                      <p:cBhvr>
                                        <p:cTn id="72" dur="500"/>
                                        <p:tgtEl>
                                          <p:spTgt spid="32">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2">
                                            <p:txEl>
                                              <p:pRg st="5" end="5"/>
                                            </p:txEl>
                                          </p:spTgt>
                                        </p:tgtEl>
                                        <p:attrNameLst>
                                          <p:attrName>style.visibility</p:attrName>
                                        </p:attrNameLst>
                                      </p:cBhvr>
                                      <p:to>
                                        <p:strVal val="visible"/>
                                      </p:to>
                                    </p:set>
                                    <p:animEffect transition="in" filter="fade">
                                      <p:cBhvr>
                                        <p:cTn id="77" dur="500"/>
                                        <p:tgtEl>
                                          <p:spTgt spid="3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9" grpId="0" uiExpand="1" build="p" bldLvl="2"/>
      <p:bldP spid="30" grpId="0" uiExpand="1" build="p" bldLvl="2"/>
      <p:bldP spid="31" grpId="0" uiExpand="1" build="p" bldLvl="2"/>
      <p:bldP spid="32" grpId="0" uiExpand="1"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7484805-F368-435F-8F63-3D3F1C5E888C}"/>
              </a:ext>
            </a:extLst>
          </p:cNvPr>
          <p:cNvGrpSpPr/>
          <p:nvPr/>
        </p:nvGrpSpPr>
        <p:grpSpPr>
          <a:xfrm>
            <a:off x="6195060" y="1495051"/>
            <a:ext cx="1488260" cy="2274139"/>
            <a:chOff x="6156960" y="1291851"/>
            <a:chExt cx="1488260" cy="2274139"/>
          </a:xfrm>
        </p:grpSpPr>
        <p:cxnSp>
          <p:nvCxnSpPr>
            <p:cNvPr id="75" name="Straight Connector 74">
              <a:extLst>
                <a:ext uri="{FF2B5EF4-FFF2-40B4-BE49-F238E27FC236}">
                  <a16:creationId xmlns:a16="http://schemas.microsoft.com/office/drawing/2014/main" id="{316D4860-F974-471D-B822-33057D3C6439}"/>
                </a:ext>
              </a:extLst>
            </p:cNvPr>
            <p:cNvCxnSpPr/>
            <p:nvPr/>
          </p:nvCxnSpPr>
          <p:spPr>
            <a:xfrm flipV="1">
              <a:off x="6494257" y="1409940"/>
              <a:ext cx="39204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4E25AC9-2FD7-443B-BC12-B546F0384763}"/>
                </a:ext>
              </a:extLst>
            </p:cNvPr>
            <p:cNvCxnSpPr/>
            <p:nvPr/>
          </p:nvCxnSpPr>
          <p:spPr>
            <a:xfrm>
              <a:off x="6886297" y="3565990"/>
              <a:ext cx="758923"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46C61DF-B8C7-4B18-AE50-595F18572744}"/>
                </a:ext>
              </a:extLst>
            </p:cNvPr>
            <p:cNvCxnSpPr/>
            <p:nvPr/>
          </p:nvCxnSpPr>
          <p:spPr>
            <a:xfrm>
              <a:off x="6886297" y="1398321"/>
              <a:ext cx="0" cy="2167669"/>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3" name="Flowchart: Decision 82">
              <a:extLst>
                <a:ext uri="{FF2B5EF4-FFF2-40B4-BE49-F238E27FC236}">
                  <a16:creationId xmlns:a16="http://schemas.microsoft.com/office/drawing/2014/main" id="{70A0C87F-0D5C-4EFE-8E98-44E5C5ECBBBF}"/>
                </a:ext>
              </a:extLst>
            </p:cNvPr>
            <p:cNvSpPr/>
            <p:nvPr/>
          </p:nvSpPr>
          <p:spPr>
            <a:xfrm>
              <a:off x="6156960" y="1291851"/>
              <a:ext cx="337297" cy="236177"/>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900">
                <a:solidFill>
                  <a:prstClr val="white"/>
                </a:solidFill>
                <a:latin typeface="Arial"/>
              </a:endParaRPr>
            </a:p>
          </p:txBody>
        </p:sp>
      </p:grpSp>
      <p:grpSp>
        <p:nvGrpSpPr>
          <p:cNvPr id="9" name="Group 8">
            <a:extLst>
              <a:ext uri="{FF2B5EF4-FFF2-40B4-BE49-F238E27FC236}">
                <a16:creationId xmlns:a16="http://schemas.microsoft.com/office/drawing/2014/main" id="{3C256225-6BFB-442E-BA67-3D3AD481EB72}"/>
              </a:ext>
            </a:extLst>
          </p:cNvPr>
          <p:cNvGrpSpPr/>
          <p:nvPr/>
        </p:nvGrpSpPr>
        <p:grpSpPr>
          <a:xfrm>
            <a:off x="6195060" y="4558816"/>
            <a:ext cx="1488260" cy="753424"/>
            <a:chOff x="6156960" y="4355616"/>
            <a:chExt cx="1488260" cy="753424"/>
          </a:xfrm>
        </p:grpSpPr>
        <p:cxnSp>
          <p:nvCxnSpPr>
            <p:cNvPr id="65" name="Straight Connector 64">
              <a:extLst>
                <a:ext uri="{FF2B5EF4-FFF2-40B4-BE49-F238E27FC236}">
                  <a16:creationId xmlns:a16="http://schemas.microsoft.com/office/drawing/2014/main" id="{0971CDD0-7888-4F8E-AA2D-FAFB61219A63}"/>
                </a:ext>
              </a:extLst>
            </p:cNvPr>
            <p:cNvCxnSpPr/>
            <p:nvPr/>
          </p:nvCxnSpPr>
          <p:spPr>
            <a:xfrm>
              <a:off x="6494257" y="4990951"/>
              <a:ext cx="39204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9EE0D5D-6108-4894-8BD6-070F4801AFC3}"/>
                </a:ext>
              </a:extLst>
            </p:cNvPr>
            <p:cNvCxnSpPr/>
            <p:nvPr/>
          </p:nvCxnSpPr>
          <p:spPr>
            <a:xfrm flipV="1">
              <a:off x="6886297" y="4355616"/>
              <a:ext cx="758923"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B6340DE-A448-421C-8950-4EBB00AAF44B}"/>
                </a:ext>
              </a:extLst>
            </p:cNvPr>
            <p:cNvCxnSpPr/>
            <p:nvPr/>
          </p:nvCxnSpPr>
          <p:spPr>
            <a:xfrm flipV="1">
              <a:off x="6886297" y="4355616"/>
              <a:ext cx="0" cy="64695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4" name="Flowchart: Decision 73">
              <a:extLst>
                <a:ext uri="{FF2B5EF4-FFF2-40B4-BE49-F238E27FC236}">
                  <a16:creationId xmlns:a16="http://schemas.microsoft.com/office/drawing/2014/main" id="{37C6FEB3-7BBC-4EB8-B3DD-898033462967}"/>
                </a:ext>
              </a:extLst>
            </p:cNvPr>
            <p:cNvSpPr/>
            <p:nvPr/>
          </p:nvSpPr>
          <p:spPr>
            <a:xfrm flipV="1">
              <a:off x="6156960" y="4872862"/>
              <a:ext cx="337297" cy="236178"/>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900">
                <a:solidFill>
                  <a:prstClr val="white"/>
                </a:solidFill>
                <a:latin typeface="Arial"/>
              </a:endParaRPr>
            </a:p>
          </p:txBody>
        </p:sp>
      </p:grpSp>
      <p:grpSp>
        <p:nvGrpSpPr>
          <p:cNvPr id="8" name="Group 7">
            <a:extLst>
              <a:ext uri="{FF2B5EF4-FFF2-40B4-BE49-F238E27FC236}">
                <a16:creationId xmlns:a16="http://schemas.microsoft.com/office/drawing/2014/main" id="{177E38C8-AD9E-40B6-B22D-8F7A02E9E45B}"/>
              </a:ext>
            </a:extLst>
          </p:cNvPr>
          <p:cNvGrpSpPr/>
          <p:nvPr/>
        </p:nvGrpSpPr>
        <p:grpSpPr>
          <a:xfrm>
            <a:off x="6195060" y="4073990"/>
            <a:ext cx="2225040" cy="236178"/>
            <a:chOff x="6156960" y="3870790"/>
            <a:chExt cx="2225040" cy="236178"/>
          </a:xfrm>
        </p:grpSpPr>
        <p:cxnSp>
          <p:nvCxnSpPr>
            <p:cNvPr id="60" name="Straight Connector 59">
              <a:extLst>
                <a:ext uri="{FF2B5EF4-FFF2-40B4-BE49-F238E27FC236}">
                  <a16:creationId xmlns:a16="http://schemas.microsoft.com/office/drawing/2014/main" id="{72FCE7D9-9187-41CD-AFD9-A233CF7F34BE}"/>
                </a:ext>
              </a:extLst>
            </p:cNvPr>
            <p:cNvCxnSpPr/>
            <p:nvPr/>
          </p:nvCxnSpPr>
          <p:spPr>
            <a:xfrm flipV="1">
              <a:off x="6470887" y="3983382"/>
              <a:ext cx="1911113" cy="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4" name="Flowchart: Decision 63">
              <a:extLst>
                <a:ext uri="{FF2B5EF4-FFF2-40B4-BE49-F238E27FC236}">
                  <a16:creationId xmlns:a16="http://schemas.microsoft.com/office/drawing/2014/main" id="{D7EF161B-6512-4270-A77C-CC47F8083AA3}"/>
                </a:ext>
              </a:extLst>
            </p:cNvPr>
            <p:cNvSpPr/>
            <p:nvPr/>
          </p:nvSpPr>
          <p:spPr>
            <a:xfrm>
              <a:off x="6156960" y="3870790"/>
              <a:ext cx="337298" cy="236178"/>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900">
                <a:solidFill>
                  <a:prstClr val="white"/>
                </a:solidFill>
                <a:latin typeface="Arial"/>
              </a:endParaRPr>
            </a:p>
          </p:txBody>
        </p:sp>
      </p:grpSp>
      <p:grpSp>
        <p:nvGrpSpPr>
          <p:cNvPr id="81" name="Group 80"/>
          <p:cNvGrpSpPr/>
          <p:nvPr/>
        </p:nvGrpSpPr>
        <p:grpSpPr>
          <a:xfrm>
            <a:off x="7580548" y="389611"/>
            <a:ext cx="1920240" cy="3645759"/>
            <a:chOff x="6628048" y="217232"/>
            <a:chExt cx="1920240" cy="3645759"/>
          </a:xfrm>
        </p:grpSpPr>
        <p:grpSp>
          <p:nvGrpSpPr>
            <p:cNvPr id="61" name="Group 60"/>
            <p:cNvGrpSpPr/>
            <p:nvPr/>
          </p:nvGrpSpPr>
          <p:grpSpPr>
            <a:xfrm rot="5400000">
              <a:off x="7026445" y="3207148"/>
              <a:ext cx="1102136" cy="209550"/>
              <a:chOff x="4180298" y="5329336"/>
              <a:chExt cx="1333502" cy="228600"/>
            </a:xfrm>
          </p:grpSpPr>
          <p:sp>
            <p:nvSpPr>
              <p:cNvPr id="62" name="Isosceles Triangle 61"/>
              <p:cNvSpPr/>
              <p:nvPr/>
            </p:nvSpPr>
            <p:spPr>
              <a:xfrm rot="16200000">
                <a:off x="4218398" y="5291236"/>
                <a:ext cx="228600" cy="304800"/>
              </a:xfrm>
              <a:prstGeom prst="triangle">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cxnSp>
            <p:nvCxnSpPr>
              <p:cNvPr id="63" name="Straight Connector 62"/>
              <p:cNvCxnSpPr>
                <a:stCxn id="62" idx="3"/>
              </p:cNvCxnSpPr>
              <p:nvPr/>
            </p:nvCxnSpPr>
            <p:spPr>
              <a:xfrm>
                <a:off x="4485101" y="5443634"/>
                <a:ext cx="1028699"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6628048" y="217232"/>
              <a:ext cx="1920240" cy="2531105"/>
              <a:chOff x="1142998" y="1937663"/>
              <a:chExt cx="4087795" cy="2839837"/>
            </a:xfrm>
          </p:grpSpPr>
          <p:sp>
            <p:nvSpPr>
              <p:cNvPr id="58" name="Rectangle 57"/>
              <p:cNvSpPr/>
              <p:nvPr/>
            </p:nvSpPr>
            <p:spPr>
              <a:xfrm>
                <a:off x="1142998" y="1937663"/>
                <a:ext cx="4087795"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dirty="0">
                    <a:solidFill>
                      <a:prstClr val="black"/>
                    </a:solidFill>
                    <a:latin typeface="Arial"/>
                  </a:rPr>
                  <a:t>&lt;&lt;interface&gt;&gt;</a:t>
                </a:r>
              </a:p>
              <a:p>
                <a:pPr algn="ctr" fontAlgn="base">
                  <a:spcBef>
                    <a:spcPct val="0"/>
                  </a:spcBef>
                  <a:spcAft>
                    <a:spcPct val="0"/>
                  </a:spcAft>
                </a:pPr>
                <a:r>
                  <a:rPr lang="en-US" sz="1200" b="1" i="1" dirty="0">
                    <a:solidFill>
                      <a:prstClr val="black"/>
                    </a:solidFill>
                    <a:latin typeface="Arial"/>
                  </a:rPr>
                  <a:t>DequeInterface&lt;T&gt;</a:t>
                </a:r>
              </a:p>
            </p:txBody>
          </p:sp>
          <p:sp>
            <p:nvSpPr>
              <p:cNvPr id="59" name="Rectangle 58"/>
              <p:cNvSpPr/>
              <p:nvPr/>
            </p:nvSpPr>
            <p:spPr>
              <a:xfrm>
                <a:off x="1142998" y="2471062"/>
                <a:ext cx="4087795" cy="230643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+static const </a:t>
                </a:r>
                <a:r>
                  <a:rPr lang="en-US" sz="900" b="1" dirty="0" err="1">
                    <a:solidFill>
                      <a:prstClr val="black"/>
                    </a:solidFill>
                    <a:latin typeface="Consolas" panose="020B0609020204030204" pitchFamily="49" charset="0"/>
                    <a:cs typeface="Consolas" panose="020B0609020204030204" pitchFamily="49" charset="0"/>
                  </a:rPr>
                  <a:t>size_t</a:t>
                </a:r>
                <a:r>
                  <a:rPr lang="en-US" sz="900" b="1" dirty="0">
                    <a:solidFill>
                      <a:prstClr val="black"/>
                    </a:solidFill>
                    <a:latin typeface="Consolas" panose="020B0609020204030204" pitchFamily="49" charset="0"/>
                    <a:cs typeface="Consolas" panose="020B0609020204030204" pitchFamily="49" charset="0"/>
                  </a:rPr>
                  <a:t> </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   DEFAULT_CAPACITY = 4</a:t>
                </a:r>
                <a:endParaRPr lang="en-US" sz="900" b="1" i="1" dirty="0">
                  <a:solidFill>
                    <a:prstClr val="black"/>
                  </a:solidFill>
                  <a:latin typeface="Consolas" panose="020B0609020204030204" pitchFamily="49" charset="0"/>
                  <a:cs typeface="Consolas" panose="020B0609020204030204" pitchFamily="49" charset="0"/>
                </a:endParaRP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DequeInterface</a:t>
                </a:r>
                <a:r>
                  <a:rPr lang="en-US" sz="9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DequeInterface</a:t>
                </a:r>
                <a:r>
                  <a:rPr lang="en-US" sz="9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900" b="1" i="1" dirty="0">
                    <a:solidFill>
                      <a:prstClr val="black"/>
                    </a:solidFill>
                    <a:latin typeface="Consolas" panose="020B0609020204030204" pitchFamily="49" charset="0"/>
                    <a:cs typeface="Consolas" panose="020B0609020204030204" pitchFamily="49" charset="0"/>
                  </a:rPr>
                  <a:t>+</a:t>
                </a:r>
                <a:r>
                  <a:rPr lang="en-US" sz="900" b="1" i="1" dirty="0" err="1">
                    <a:solidFill>
                      <a:prstClr val="black"/>
                    </a:solidFill>
                    <a:latin typeface="Consolas" panose="020B0609020204030204" pitchFamily="49" charset="0"/>
                    <a:cs typeface="Consolas" panose="020B0609020204030204" pitchFamily="49" charset="0"/>
                  </a:rPr>
                  <a:t>push_front</a:t>
                </a:r>
                <a:r>
                  <a:rPr lang="en-US" sz="900" b="1" i="1" dirty="0">
                    <a:solidFill>
                      <a:prstClr val="black"/>
                    </a:solidFill>
                    <a:latin typeface="Consolas" panose="020B0609020204030204" pitchFamily="49" charset="0"/>
                    <a:cs typeface="Consolas" panose="020B0609020204030204" pitchFamily="49" charset="0"/>
                  </a:rPr>
                  <a:t>(const T&amp;):void </a:t>
                </a:r>
              </a:p>
              <a:p>
                <a:pPr fontAlgn="base">
                  <a:spcBef>
                    <a:spcPct val="0"/>
                  </a:spcBef>
                  <a:spcAft>
                    <a:spcPct val="0"/>
                  </a:spcAft>
                </a:pPr>
                <a:r>
                  <a:rPr lang="en-US" sz="900" b="1" i="1" dirty="0">
                    <a:solidFill>
                      <a:prstClr val="black"/>
                    </a:solidFill>
                    <a:latin typeface="Consolas" panose="020B0609020204030204" pitchFamily="49" charset="0"/>
                    <a:cs typeface="Consolas" panose="020B0609020204030204" pitchFamily="49" charset="0"/>
                  </a:rPr>
                  <a:t>+</a:t>
                </a:r>
                <a:r>
                  <a:rPr lang="en-US" sz="900" b="1" i="1" dirty="0" err="1">
                    <a:solidFill>
                      <a:prstClr val="black"/>
                    </a:solidFill>
                    <a:latin typeface="Consolas" panose="020B0609020204030204" pitchFamily="49" charset="0"/>
                    <a:cs typeface="Consolas" panose="020B0609020204030204" pitchFamily="49" charset="0"/>
                  </a:rPr>
                  <a:t>push_back</a:t>
                </a:r>
                <a:r>
                  <a:rPr lang="en-US" sz="900" b="1" i="1" dirty="0">
                    <a:solidFill>
                      <a:prstClr val="black"/>
                    </a:solidFill>
                    <a:latin typeface="Consolas" panose="020B0609020204030204" pitchFamily="49" charset="0"/>
                    <a:cs typeface="Consolas" panose="020B0609020204030204" pitchFamily="49" charset="0"/>
                  </a:rPr>
                  <a:t>(const T&amp;):void</a:t>
                </a:r>
              </a:p>
              <a:p>
                <a:pPr fontAlgn="base">
                  <a:spcBef>
                    <a:spcPct val="0"/>
                  </a:spcBef>
                  <a:spcAft>
                    <a:spcPct val="0"/>
                  </a:spcAft>
                </a:pPr>
                <a:r>
                  <a:rPr lang="en-US" sz="900" b="1" i="1" dirty="0">
                    <a:solidFill>
                      <a:prstClr val="black"/>
                    </a:solidFill>
                    <a:latin typeface="Consolas" panose="020B0609020204030204" pitchFamily="49" charset="0"/>
                    <a:cs typeface="Consolas" panose="020B0609020204030204" pitchFamily="49" charset="0"/>
                  </a:rPr>
                  <a:t>+</a:t>
                </a:r>
                <a:r>
                  <a:rPr lang="en-US" sz="900" b="1" i="1" dirty="0" err="1">
                    <a:solidFill>
                      <a:prstClr val="black"/>
                    </a:solidFill>
                    <a:latin typeface="Consolas" panose="020B0609020204030204" pitchFamily="49" charset="0"/>
                    <a:cs typeface="Consolas" panose="020B0609020204030204" pitchFamily="49" charset="0"/>
                  </a:rPr>
                  <a:t>pop_front</a:t>
                </a:r>
                <a:r>
                  <a:rPr lang="en-US" sz="900" b="1" i="1" dirty="0">
                    <a:solidFill>
                      <a:prstClr val="black"/>
                    </a:solidFill>
                    <a:latin typeface="Consolas" panose="020B0609020204030204" pitchFamily="49" charset="0"/>
                    <a:cs typeface="Consolas" panose="020B0609020204030204" pitchFamily="49" charset="0"/>
                  </a:rPr>
                  <a:t>():void</a:t>
                </a:r>
              </a:p>
              <a:p>
                <a:pPr fontAlgn="base">
                  <a:spcBef>
                    <a:spcPct val="0"/>
                  </a:spcBef>
                  <a:spcAft>
                    <a:spcPct val="0"/>
                  </a:spcAft>
                </a:pPr>
                <a:r>
                  <a:rPr lang="en-US" sz="900" b="1" i="1" dirty="0">
                    <a:solidFill>
                      <a:prstClr val="black"/>
                    </a:solidFill>
                    <a:latin typeface="Consolas" panose="020B0609020204030204" pitchFamily="49" charset="0"/>
                    <a:cs typeface="Consolas" panose="020B0609020204030204" pitchFamily="49" charset="0"/>
                  </a:rPr>
                  <a:t>+</a:t>
                </a:r>
                <a:r>
                  <a:rPr lang="en-US" sz="900" b="1" i="1" dirty="0" err="1">
                    <a:solidFill>
                      <a:prstClr val="black"/>
                    </a:solidFill>
                    <a:latin typeface="Consolas" panose="020B0609020204030204" pitchFamily="49" charset="0"/>
                    <a:cs typeface="Consolas" panose="020B0609020204030204" pitchFamily="49" charset="0"/>
                  </a:rPr>
                  <a:t>pop_back</a:t>
                </a:r>
                <a:r>
                  <a:rPr lang="en-US" sz="900" b="1" i="1" dirty="0">
                    <a:solidFill>
                      <a:prstClr val="black"/>
                    </a:solidFill>
                    <a:latin typeface="Consolas" panose="020B0609020204030204" pitchFamily="49" charset="0"/>
                    <a:cs typeface="Consolas" panose="020B0609020204030204" pitchFamily="49" charset="0"/>
                  </a:rPr>
                  <a:t>():void</a:t>
                </a:r>
              </a:p>
              <a:p>
                <a:pPr fontAlgn="base">
                  <a:spcBef>
                    <a:spcPct val="0"/>
                  </a:spcBef>
                  <a:spcAft>
                    <a:spcPct val="0"/>
                  </a:spcAft>
                </a:pPr>
                <a:r>
                  <a:rPr lang="en-US" sz="900" b="1" i="1" dirty="0">
                    <a:solidFill>
                      <a:prstClr val="black"/>
                    </a:solidFill>
                    <a:latin typeface="Consolas" panose="020B0609020204030204" pitchFamily="49" charset="0"/>
                    <a:cs typeface="Consolas" panose="020B0609020204030204" pitchFamily="49" charset="0"/>
                  </a:rPr>
                  <a:t>+front():T&amp;</a:t>
                </a:r>
              </a:p>
              <a:p>
                <a:pPr fontAlgn="base">
                  <a:spcBef>
                    <a:spcPct val="0"/>
                  </a:spcBef>
                  <a:spcAft>
                    <a:spcPct val="0"/>
                  </a:spcAft>
                </a:pPr>
                <a:r>
                  <a:rPr lang="en-US" sz="900" b="1" i="1" dirty="0">
                    <a:solidFill>
                      <a:prstClr val="black"/>
                    </a:solidFill>
                    <a:latin typeface="Consolas" panose="020B0609020204030204" pitchFamily="49" charset="0"/>
                    <a:cs typeface="Consolas" panose="020B0609020204030204" pitchFamily="49" charset="0"/>
                  </a:rPr>
                  <a:t>+back():T&amp;</a:t>
                </a:r>
              </a:p>
              <a:p>
                <a:pPr fontAlgn="base">
                  <a:spcBef>
                    <a:spcPct val="0"/>
                  </a:spcBef>
                  <a:spcAft>
                    <a:spcPct val="0"/>
                  </a:spcAft>
                </a:pPr>
                <a:r>
                  <a:rPr lang="en-US" sz="900" b="1" i="1" dirty="0">
                    <a:solidFill>
                      <a:prstClr val="black"/>
                    </a:solidFill>
                    <a:latin typeface="Consolas" panose="020B0609020204030204" pitchFamily="49" charset="0"/>
                    <a:cs typeface="Consolas" panose="020B0609020204030204" pitchFamily="49" charset="0"/>
                  </a:rPr>
                  <a:t>+size():</a:t>
                </a:r>
                <a:r>
                  <a:rPr lang="en-US" sz="900" b="1" i="1" dirty="0" err="1">
                    <a:solidFill>
                      <a:prstClr val="black"/>
                    </a:solidFill>
                    <a:latin typeface="Consolas" panose="020B0609020204030204" pitchFamily="49" charset="0"/>
                    <a:cs typeface="Consolas" panose="020B0609020204030204" pitchFamily="49" charset="0"/>
                  </a:rPr>
                  <a:t>size_t</a:t>
                </a:r>
                <a:endParaRPr lang="en-US" sz="900" b="1" i="1" dirty="0">
                  <a:solidFill>
                    <a:prstClr val="black"/>
                  </a:solidFill>
                  <a:latin typeface="Consolas" panose="020B0609020204030204" pitchFamily="49" charset="0"/>
                  <a:cs typeface="Consolas" panose="020B0609020204030204" pitchFamily="49" charset="0"/>
                </a:endParaRPr>
              </a:p>
              <a:p>
                <a:pPr fontAlgn="base">
                  <a:spcBef>
                    <a:spcPct val="0"/>
                  </a:spcBef>
                  <a:spcAft>
                    <a:spcPct val="0"/>
                  </a:spcAft>
                </a:pPr>
                <a:r>
                  <a:rPr lang="en-US" sz="900" b="1" i="1" dirty="0">
                    <a:solidFill>
                      <a:prstClr val="black"/>
                    </a:solidFill>
                    <a:latin typeface="Consolas" panose="020B0609020204030204" pitchFamily="49" charset="0"/>
                    <a:cs typeface="Consolas" panose="020B0609020204030204" pitchFamily="49" charset="0"/>
                  </a:rPr>
                  <a:t>+empty() </a:t>
                </a:r>
                <a:r>
                  <a:rPr lang="en-US" sz="900" b="1" i="1" dirty="0" err="1">
                    <a:solidFill>
                      <a:prstClr val="black"/>
                    </a:solidFill>
                    <a:latin typeface="Consolas" panose="020B0609020204030204" pitchFamily="49" charset="0"/>
                    <a:cs typeface="Consolas" panose="020B0609020204030204" pitchFamily="49" charset="0"/>
                  </a:rPr>
                  <a:t>const:bool</a:t>
                </a:r>
                <a:endParaRPr lang="en-US" sz="900" b="1" i="1" dirty="0">
                  <a:solidFill>
                    <a:prstClr val="black"/>
                  </a:solidFill>
                  <a:latin typeface="Consolas" panose="020B0609020204030204" pitchFamily="49" charset="0"/>
                  <a:cs typeface="Consolas" panose="020B0609020204030204" pitchFamily="49" charset="0"/>
                </a:endParaRPr>
              </a:p>
              <a:p>
                <a:pPr fontAlgn="base">
                  <a:spcBef>
                    <a:spcPct val="0"/>
                  </a:spcBef>
                  <a:spcAft>
                    <a:spcPct val="0"/>
                  </a:spcAft>
                </a:pPr>
                <a:r>
                  <a:rPr lang="en-US" sz="900" b="1" i="1" dirty="0">
                    <a:solidFill>
                      <a:prstClr val="black"/>
                    </a:solidFill>
                    <a:latin typeface="Consolas" panose="020B0609020204030204" pitchFamily="49" charset="0"/>
                    <a:cs typeface="Consolas" panose="020B0609020204030204" pitchFamily="49" charset="0"/>
                  </a:rPr>
                  <a:t>+at(</a:t>
                </a:r>
                <a:r>
                  <a:rPr lang="en-US" sz="900" b="1" i="1" dirty="0" err="1">
                    <a:solidFill>
                      <a:prstClr val="black"/>
                    </a:solidFill>
                    <a:latin typeface="Consolas" panose="020B0609020204030204" pitchFamily="49" charset="0"/>
                    <a:cs typeface="Consolas" panose="020B0609020204030204" pitchFamily="49" charset="0"/>
                  </a:rPr>
                  <a:t>size_t</a:t>
                </a:r>
                <a:r>
                  <a:rPr lang="en-US" sz="900" b="1" i="1" dirty="0">
                    <a:solidFill>
                      <a:prstClr val="black"/>
                    </a:solidFill>
                    <a:latin typeface="Consolas" panose="020B0609020204030204" pitchFamily="49" charset="0"/>
                    <a:cs typeface="Consolas" panose="020B0609020204030204" pitchFamily="49" charset="0"/>
                  </a:rPr>
                  <a:t>):T&amp;</a:t>
                </a:r>
              </a:p>
              <a:p>
                <a:pPr fontAlgn="base">
                  <a:spcBef>
                    <a:spcPct val="0"/>
                  </a:spcBef>
                  <a:spcAft>
                    <a:spcPct val="0"/>
                  </a:spcAft>
                </a:pPr>
                <a:r>
                  <a:rPr lang="en-US" sz="900" b="1" i="1" dirty="0">
                    <a:solidFill>
                      <a:prstClr val="black"/>
                    </a:solidFill>
                    <a:latin typeface="Consolas" panose="020B0609020204030204" pitchFamily="49" charset="0"/>
                    <a:cs typeface="Consolas" panose="020B0609020204030204" pitchFamily="49" charset="0"/>
                  </a:rPr>
                  <a:t>+</a:t>
                </a:r>
                <a:r>
                  <a:rPr lang="en-US" sz="900" b="1" i="1" dirty="0" err="1">
                    <a:solidFill>
                      <a:prstClr val="black"/>
                    </a:solidFill>
                    <a:latin typeface="Consolas" panose="020B0609020204030204" pitchFamily="49" charset="0"/>
                    <a:cs typeface="Consolas" panose="020B0609020204030204" pitchFamily="49" charset="0"/>
                  </a:rPr>
                  <a:t>toString</a:t>
                </a:r>
                <a:r>
                  <a:rPr lang="en-US" sz="900" b="1" i="1" dirty="0">
                    <a:solidFill>
                      <a:prstClr val="black"/>
                    </a:solidFill>
                    <a:latin typeface="Consolas" panose="020B0609020204030204" pitchFamily="49" charset="0"/>
                    <a:cs typeface="Consolas" panose="020B0609020204030204" pitchFamily="49" charset="0"/>
                  </a:rPr>
                  <a:t>() </a:t>
                </a:r>
                <a:r>
                  <a:rPr lang="en-US" sz="900" b="1" i="1" dirty="0" err="1">
                    <a:solidFill>
                      <a:prstClr val="black"/>
                    </a:solidFill>
                    <a:latin typeface="Consolas" panose="020B0609020204030204" pitchFamily="49" charset="0"/>
                    <a:cs typeface="Consolas" panose="020B0609020204030204" pitchFamily="49" charset="0"/>
                  </a:rPr>
                  <a:t>const:string</a:t>
                </a:r>
                <a:endParaRPr lang="en-US" sz="900" b="1" i="1" dirty="0">
                  <a:solidFill>
                    <a:prstClr val="black"/>
                  </a:solidFill>
                  <a:latin typeface="Consolas" panose="020B0609020204030204" pitchFamily="49" charset="0"/>
                  <a:cs typeface="Consolas" panose="020B0609020204030204" pitchFamily="49" charset="0"/>
                </a:endParaRPr>
              </a:p>
            </p:txBody>
          </p:sp>
        </p:grpSp>
      </p:grpSp>
      <p:grpSp>
        <p:nvGrpSpPr>
          <p:cNvPr id="17" name="Group 16"/>
          <p:cNvGrpSpPr/>
          <p:nvPr/>
        </p:nvGrpSpPr>
        <p:grpSpPr>
          <a:xfrm>
            <a:off x="1405407" y="2301884"/>
            <a:ext cx="1828800" cy="3543212"/>
            <a:chOff x="5257800" y="2061585"/>
            <a:chExt cx="2808369" cy="3822097"/>
          </a:xfrm>
        </p:grpSpPr>
        <p:sp>
          <p:nvSpPr>
            <p:cNvPr id="18" name="Rectangle 17"/>
            <p:cNvSpPr/>
            <p:nvPr/>
          </p:nvSpPr>
          <p:spPr>
            <a:xfrm>
              <a:off x="5257800" y="2061585"/>
              <a:ext cx="2808369" cy="3054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b="1" dirty="0">
                  <a:solidFill>
                    <a:prstClr val="black"/>
                  </a:solidFill>
                  <a:latin typeface="Arial"/>
                </a:rPr>
                <a:t>Station&lt;T&gt;</a:t>
              </a:r>
              <a:endParaRPr lang="en-US" sz="1200" b="1" i="1" dirty="0">
                <a:solidFill>
                  <a:prstClr val="black"/>
                </a:solidFill>
                <a:latin typeface="Arial"/>
              </a:endParaRPr>
            </a:p>
          </p:txBody>
        </p:sp>
        <p:sp>
          <p:nvSpPr>
            <p:cNvPr id="19" name="Rectangle 18"/>
            <p:cNvSpPr/>
            <p:nvPr/>
          </p:nvSpPr>
          <p:spPr>
            <a:xfrm>
              <a:off x="5257800" y="2366246"/>
              <a:ext cx="2808369" cy="96962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fr-FR" sz="900" b="1" dirty="0">
                  <a:solidFill>
                    <a:prstClr val="black"/>
                  </a:solidFill>
                  <a:latin typeface="Consolas" panose="020B0609020204030204" pitchFamily="49" charset="0"/>
                  <a:cs typeface="Consolas" panose="020B0609020204030204" pitchFamily="49" charset="0"/>
                </a:rPr>
                <a:t>-train_:</a:t>
              </a:r>
              <a:r>
                <a:rPr lang="fr-FR" sz="900" b="1" dirty="0" err="1">
                  <a:solidFill>
                    <a:prstClr val="black"/>
                  </a:solidFill>
                  <a:latin typeface="Consolas" panose="020B0609020204030204" pitchFamily="49" charset="0"/>
                  <a:cs typeface="Consolas" panose="020B0609020204030204" pitchFamily="49" charset="0"/>
                </a:rPr>
                <a:t>Vector</a:t>
              </a:r>
              <a:r>
                <a:rPr lang="fr-FR" sz="900" b="1" dirty="0">
                  <a:solidFill>
                    <a:prstClr val="black"/>
                  </a:solidFill>
                  <a:latin typeface="Consolas" panose="020B0609020204030204" pitchFamily="49" charset="0"/>
                  <a:cs typeface="Consolas" panose="020B0609020204030204" pitchFamily="49" charset="0"/>
                </a:rPr>
                <a:t>&lt;T&gt;</a:t>
              </a:r>
            </a:p>
            <a:p>
              <a:pPr fontAlgn="base">
                <a:spcBef>
                  <a:spcPct val="0"/>
                </a:spcBef>
                <a:spcAft>
                  <a:spcPct val="0"/>
                </a:spcAft>
              </a:pPr>
              <a:r>
                <a:rPr lang="fr-FR" sz="900" b="1" dirty="0">
                  <a:solidFill>
                    <a:prstClr val="black"/>
                  </a:solidFill>
                  <a:latin typeface="Consolas" panose="020B0609020204030204" pitchFamily="49" charset="0"/>
                  <a:cs typeface="Consolas" panose="020B0609020204030204" pitchFamily="49" charset="0"/>
                </a:rPr>
                <a:t>-</a:t>
              </a:r>
              <a:r>
                <a:rPr lang="fr-FR" sz="900" b="1" dirty="0" err="1">
                  <a:solidFill>
                    <a:prstClr val="black"/>
                  </a:solidFill>
                  <a:latin typeface="Consolas" panose="020B0609020204030204" pitchFamily="49" charset="0"/>
                  <a:cs typeface="Consolas" panose="020B0609020204030204" pitchFamily="49" charset="0"/>
                </a:rPr>
                <a:t>stack</a:t>
              </a:r>
              <a:r>
                <a:rPr lang="fr-FR" sz="900" b="1" dirty="0">
                  <a:solidFill>
                    <a:prstClr val="black"/>
                  </a:solidFill>
                  <a:latin typeface="Consolas" panose="020B0609020204030204" pitchFamily="49" charset="0"/>
                  <a:cs typeface="Consolas" panose="020B0609020204030204" pitchFamily="49" charset="0"/>
                </a:rPr>
                <a:t>_:Stack&lt;T&gt;</a:t>
              </a:r>
            </a:p>
            <a:p>
              <a:pPr fontAlgn="base">
                <a:spcBef>
                  <a:spcPct val="0"/>
                </a:spcBef>
                <a:spcAft>
                  <a:spcPct val="0"/>
                </a:spcAft>
              </a:pPr>
              <a:r>
                <a:rPr lang="fr-FR" sz="900" b="1" dirty="0">
                  <a:solidFill>
                    <a:prstClr val="black"/>
                  </a:solidFill>
                  <a:latin typeface="Consolas" panose="020B0609020204030204" pitchFamily="49" charset="0"/>
                  <a:cs typeface="Consolas" panose="020B0609020204030204" pitchFamily="49" charset="0"/>
                </a:rPr>
                <a:t>-</a:t>
              </a:r>
              <a:r>
                <a:rPr lang="fr-FR" sz="900" b="1" dirty="0" err="1">
                  <a:solidFill>
                    <a:prstClr val="black"/>
                  </a:solidFill>
                  <a:latin typeface="Consolas" panose="020B0609020204030204" pitchFamily="49" charset="0"/>
                  <a:cs typeface="Consolas" panose="020B0609020204030204" pitchFamily="49" charset="0"/>
                </a:rPr>
                <a:t>queue_:Queue</a:t>
              </a:r>
              <a:r>
                <a:rPr lang="fr-FR" sz="900" b="1" dirty="0">
                  <a:solidFill>
                    <a:prstClr val="black"/>
                  </a:solidFill>
                  <a:latin typeface="Consolas" panose="020B0609020204030204" pitchFamily="49" charset="0"/>
                  <a:cs typeface="Consolas" panose="020B0609020204030204" pitchFamily="49" charset="0"/>
                </a:rPr>
                <a:t>&lt;T&gt;</a:t>
              </a:r>
            </a:p>
            <a:p>
              <a:pPr fontAlgn="base">
                <a:spcBef>
                  <a:spcPct val="0"/>
                </a:spcBef>
                <a:spcAft>
                  <a:spcPct val="0"/>
                </a:spcAft>
              </a:pPr>
              <a:r>
                <a:rPr lang="fr-FR" sz="900" b="1" dirty="0">
                  <a:solidFill>
                    <a:prstClr val="black"/>
                  </a:solidFill>
                  <a:latin typeface="Consolas" panose="020B0609020204030204" pitchFamily="49" charset="0"/>
                  <a:cs typeface="Consolas" panose="020B0609020204030204" pitchFamily="49" charset="0"/>
                </a:rPr>
                <a:t>-</a:t>
              </a:r>
              <a:r>
                <a:rPr lang="fr-FR" sz="900" b="1" dirty="0" err="1">
                  <a:solidFill>
                    <a:prstClr val="black"/>
                  </a:solidFill>
                  <a:latin typeface="Consolas" panose="020B0609020204030204" pitchFamily="49" charset="0"/>
                  <a:cs typeface="Consolas" panose="020B0609020204030204" pitchFamily="49" charset="0"/>
                </a:rPr>
                <a:t>turnTableCar</a:t>
              </a:r>
              <a:r>
                <a:rPr lang="fr-FR" sz="900" b="1" dirty="0">
                  <a:solidFill>
                    <a:prstClr val="black"/>
                  </a:solidFill>
                  <a:latin typeface="Consolas" panose="020B0609020204030204" pitchFamily="49" charset="0"/>
                  <a:cs typeface="Consolas" panose="020B0609020204030204" pitchFamily="49" charset="0"/>
                </a:rPr>
                <a:t>_:T</a:t>
              </a:r>
            </a:p>
            <a:p>
              <a:pPr fontAlgn="base">
                <a:spcBef>
                  <a:spcPct val="0"/>
                </a:spcBef>
                <a:spcAft>
                  <a:spcPct val="0"/>
                </a:spcAft>
              </a:pPr>
              <a:r>
                <a:rPr lang="fr-FR" sz="900" b="1" dirty="0">
                  <a:solidFill>
                    <a:prstClr val="black"/>
                  </a:solidFill>
                  <a:latin typeface="Consolas" panose="020B0609020204030204" pitchFamily="49" charset="0"/>
                  <a:cs typeface="Consolas" panose="020B0609020204030204" pitchFamily="49" charset="0"/>
                </a:rPr>
                <a:t>-</a:t>
              </a:r>
              <a:r>
                <a:rPr lang="fr-FR" sz="900" b="1" dirty="0" err="1">
                  <a:solidFill>
                    <a:prstClr val="black"/>
                  </a:solidFill>
                  <a:latin typeface="Consolas" panose="020B0609020204030204" pitchFamily="49" charset="0"/>
                  <a:cs typeface="Consolas" panose="020B0609020204030204" pitchFamily="49" charset="0"/>
                </a:rPr>
                <a:t>empty:bool</a:t>
              </a:r>
              <a:endParaRPr lang="en-US" sz="900" b="1" i="1" dirty="0">
                <a:solidFill>
                  <a:prstClr val="black"/>
                </a:solidFill>
                <a:latin typeface="Consolas" panose="020B0609020204030204" pitchFamily="49" charset="0"/>
                <a:cs typeface="Consolas" panose="020B0609020204030204" pitchFamily="49" charset="0"/>
              </a:endParaRPr>
            </a:p>
          </p:txBody>
        </p:sp>
        <p:sp>
          <p:nvSpPr>
            <p:cNvPr id="20" name="Rectangle 19"/>
            <p:cNvSpPr/>
            <p:nvPr/>
          </p:nvSpPr>
          <p:spPr>
            <a:xfrm>
              <a:off x="5257800" y="3336791"/>
              <a:ext cx="2808369" cy="254689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+Station()</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+~Station()</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addCar</a:t>
              </a:r>
              <a:r>
                <a:rPr lang="en-US" sz="900" b="1" dirty="0">
                  <a:solidFill>
                    <a:prstClr val="black"/>
                  </a:solidFill>
                  <a:latin typeface="Consolas" panose="020B0609020204030204" pitchFamily="49" charset="0"/>
                  <a:cs typeface="Consolas" panose="020B0609020204030204" pitchFamily="49" charset="0"/>
                </a:rPr>
                <a:t>(const T&amp;):string</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removeCar</a:t>
              </a:r>
              <a:r>
                <a:rPr lang="en-US" sz="900" b="1" dirty="0">
                  <a:solidFill>
                    <a:prstClr val="black"/>
                  </a:solidFill>
                  <a:latin typeface="Consolas" panose="020B0609020204030204" pitchFamily="49" charset="0"/>
                  <a:cs typeface="Consolas" panose="020B0609020204030204" pitchFamily="49" charset="0"/>
                </a:rPr>
                <a:t>():string</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topCar</a:t>
              </a:r>
              <a:r>
                <a:rPr lang="en-US" sz="900" b="1" dirty="0">
                  <a:solidFill>
                    <a:prstClr val="black"/>
                  </a:solidFill>
                  <a:latin typeface="Consolas" panose="020B0609020204030204" pitchFamily="49" charset="0"/>
                  <a:cs typeface="Consolas" panose="020B0609020204030204" pitchFamily="49" charset="0"/>
                </a:rPr>
                <a:t>():string</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sizeTrain</a:t>
              </a:r>
              <a:r>
                <a:rPr lang="en-US" sz="900" b="1" dirty="0">
                  <a:solidFill>
                    <a:prstClr val="black"/>
                  </a:solidFill>
                  <a:latin typeface="Consolas" panose="020B0609020204030204" pitchFamily="49" charset="0"/>
                  <a:cs typeface="Consolas" panose="020B0609020204030204" pitchFamily="49" charset="0"/>
                </a:rPr>
                <a:t>():string</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addStack</a:t>
              </a:r>
              <a:r>
                <a:rPr lang="en-US" sz="900" b="1" dirty="0">
                  <a:solidFill>
                    <a:prstClr val="black"/>
                  </a:solidFill>
                  <a:latin typeface="Consolas" panose="020B0609020204030204" pitchFamily="49" charset="0"/>
                  <a:cs typeface="Consolas" panose="020B0609020204030204" pitchFamily="49" charset="0"/>
                </a:rPr>
                <a:t>():string</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removeStack</a:t>
              </a:r>
              <a:r>
                <a:rPr lang="en-US" sz="900" b="1" dirty="0">
                  <a:solidFill>
                    <a:prstClr val="black"/>
                  </a:solidFill>
                  <a:latin typeface="Consolas" panose="020B0609020204030204" pitchFamily="49" charset="0"/>
                  <a:cs typeface="Consolas" panose="020B0609020204030204" pitchFamily="49" charset="0"/>
                </a:rPr>
                <a:t>():string</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topStack</a:t>
              </a:r>
              <a:r>
                <a:rPr lang="en-US" sz="900" b="1" dirty="0">
                  <a:solidFill>
                    <a:prstClr val="black"/>
                  </a:solidFill>
                  <a:latin typeface="Consolas" panose="020B0609020204030204" pitchFamily="49" charset="0"/>
                  <a:cs typeface="Consolas" panose="020B0609020204030204" pitchFamily="49" charset="0"/>
                </a:rPr>
                <a:t>():string</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sizeStack</a:t>
              </a:r>
              <a:r>
                <a:rPr lang="en-US" sz="900" b="1" dirty="0">
                  <a:solidFill>
                    <a:prstClr val="black"/>
                  </a:solidFill>
                  <a:latin typeface="Consolas" panose="020B0609020204030204" pitchFamily="49" charset="0"/>
                  <a:cs typeface="Consolas" panose="020B0609020204030204" pitchFamily="49" charset="0"/>
                </a:rPr>
                <a:t>():string</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addQueue</a:t>
              </a:r>
              <a:r>
                <a:rPr lang="en-US" sz="900" b="1" dirty="0">
                  <a:solidFill>
                    <a:prstClr val="black"/>
                  </a:solidFill>
                  <a:latin typeface="Consolas" panose="020B0609020204030204" pitchFamily="49" charset="0"/>
                  <a:cs typeface="Consolas" panose="020B0609020204030204" pitchFamily="49" charset="0"/>
                </a:rPr>
                <a:t>():string</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removeQueue</a:t>
              </a:r>
              <a:r>
                <a:rPr lang="en-US" sz="900" b="1" dirty="0">
                  <a:solidFill>
                    <a:prstClr val="black"/>
                  </a:solidFill>
                  <a:latin typeface="Consolas" panose="020B0609020204030204" pitchFamily="49" charset="0"/>
                  <a:cs typeface="Consolas" panose="020B0609020204030204" pitchFamily="49" charset="0"/>
                </a:rPr>
                <a:t>():string</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topQueue</a:t>
              </a:r>
              <a:r>
                <a:rPr lang="en-US" sz="900" b="1" dirty="0">
                  <a:solidFill>
                    <a:prstClr val="black"/>
                  </a:solidFill>
                  <a:latin typeface="Consolas" panose="020B0609020204030204" pitchFamily="49" charset="0"/>
                  <a:cs typeface="Consolas" panose="020B0609020204030204" pitchFamily="49" charset="0"/>
                </a:rPr>
                <a:t>():string</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sizeQueue</a:t>
              </a:r>
              <a:r>
                <a:rPr lang="en-US" sz="900" b="1" dirty="0">
                  <a:solidFill>
                    <a:prstClr val="black"/>
                  </a:solidFill>
                  <a:latin typeface="Consolas" panose="020B0609020204030204" pitchFamily="49" charset="0"/>
                  <a:cs typeface="Consolas" panose="020B0609020204030204" pitchFamily="49" charset="0"/>
                </a:rPr>
                <a:t>():string</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+find(T):string</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toString</a:t>
              </a:r>
              <a:r>
                <a:rPr lang="en-US" sz="900" b="1" dirty="0">
                  <a:solidFill>
                    <a:prstClr val="black"/>
                  </a:solidFill>
                  <a:latin typeface="Consolas" panose="020B0609020204030204" pitchFamily="49" charset="0"/>
                  <a:cs typeface="Consolas" panose="020B0609020204030204" pitchFamily="49" charset="0"/>
                </a:rPr>
                <a:t>() </a:t>
              </a:r>
              <a:r>
                <a:rPr lang="en-US" sz="900" b="1" dirty="0" err="1">
                  <a:solidFill>
                    <a:prstClr val="black"/>
                  </a:solidFill>
                  <a:latin typeface="Consolas" panose="020B0609020204030204" pitchFamily="49" charset="0"/>
                  <a:cs typeface="Consolas" panose="020B0609020204030204" pitchFamily="49" charset="0"/>
                </a:rPr>
                <a:t>const:string</a:t>
              </a:r>
              <a:endParaRPr lang="en-US" sz="900" b="1" dirty="0">
                <a:solidFill>
                  <a:prstClr val="black"/>
                </a:solidFill>
                <a:latin typeface="Consolas" panose="020B0609020204030204" pitchFamily="49" charset="0"/>
                <a:cs typeface="Consolas" panose="020B0609020204030204" pitchFamily="49" charset="0"/>
              </a:endParaRPr>
            </a:p>
          </p:txBody>
        </p:sp>
      </p:grpSp>
      <p:grpSp>
        <p:nvGrpSpPr>
          <p:cNvPr id="78" name="Group 77"/>
          <p:cNvGrpSpPr/>
          <p:nvPr/>
        </p:nvGrpSpPr>
        <p:grpSpPr>
          <a:xfrm>
            <a:off x="3249635" y="2582758"/>
            <a:ext cx="2931535" cy="1802235"/>
            <a:chOff x="2297134" y="2379557"/>
            <a:chExt cx="2931535" cy="1802235"/>
          </a:xfrm>
        </p:grpSpPr>
        <p:grpSp>
          <p:nvGrpSpPr>
            <p:cNvPr id="2" name="Group 1"/>
            <p:cNvGrpSpPr/>
            <p:nvPr/>
          </p:nvGrpSpPr>
          <p:grpSpPr>
            <a:xfrm>
              <a:off x="2297134" y="3307289"/>
              <a:ext cx="1522287" cy="236178"/>
              <a:chOff x="2736779" y="6403642"/>
              <a:chExt cx="2063425" cy="262420"/>
            </a:xfrm>
          </p:grpSpPr>
          <p:cxnSp>
            <p:nvCxnSpPr>
              <p:cNvPr id="3" name="Straight Connector 2"/>
              <p:cNvCxnSpPr/>
              <p:nvPr/>
            </p:nvCxnSpPr>
            <p:spPr>
              <a:xfrm flipV="1">
                <a:off x="3162300" y="6525452"/>
                <a:ext cx="1637904" cy="940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 name="Flowchart: Decision 3"/>
              <p:cNvSpPr/>
              <p:nvPr/>
            </p:nvSpPr>
            <p:spPr>
              <a:xfrm>
                <a:off x="2736779" y="6403642"/>
                <a:ext cx="457200" cy="26242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900">
                  <a:solidFill>
                    <a:prstClr val="white"/>
                  </a:solidFill>
                  <a:latin typeface="Arial"/>
                </a:endParaRPr>
              </a:p>
            </p:txBody>
          </p:sp>
        </p:grpSp>
        <p:grpSp>
          <p:nvGrpSpPr>
            <p:cNvPr id="21" name="Group 20"/>
            <p:cNvGrpSpPr/>
            <p:nvPr/>
          </p:nvGrpSpPr>
          <p:grpSpPr>
            <a:xfrm>
              <a:off x="3399869" y="2379557"/>
              <a:ext cx="1828800" cy="1802235"/>
              <a:chOff x="5257800" y="1953725"/>
              <a:chExt cx="2743200" cy="2057668"/>
            </a:xfrm>
          </p:grpSpPr>
          <p:sp>
            <p:nvSpPr>
              <p:cNvPr id="22" name="Rectangle 21"/>
              <p:cNvSpPr/>
              <p:nvPr/>
            </p:nvSpPr>
            <p:spPr>
              <a:xfrm>
                <a:off x="5257800" y="1953725"/>
                <a:ext cx="2743200" cy="31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b="1" dirty="0">
                    <a:solidFill>
                      <a:prstClr val="black"/>
                    </a:solidFill>
                    <a:latin typeface="Arial"/>
                  </a:rPr>
                  <a:t>Queue&lt;T&gt;</a:t>
                </a:r>
                <a:endParaRPr lang="en-US" sz="1200" b="1" i="1" dirty="0">
                  <a:solidFill>
                    <a:prstClr val="black"/>
                  </a:solidFill>
                  <a:latin typeface="Arial"/>
                </a:endParaRPr>
              </a:p>
            </p:txBody>
          </p:sp>
          <p:sp>
            <p:nvSpPr>
              <p:cNvPr id="23" name="Rectangle 22"/>
              <p:cNvSpPr/>
              <p:nvPr/>
            </p:nvSpPr>
            <p:spPr>
              <a:xfrm>
                <a:off x="5257800" y="2263993"/>
                <a:ext cx="2743200" cy="28188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fr-FR" sz="900" b="1" dirty="0">
                    <a:solidFill>
                      <a:prstClr val="black"/>
                    </a:solidFill>
                    <a:latin typeface="Consolas" panose="020B0609020204030204" pitchFamily="49" charset="0"/>
                    <a:cs typeface="Consolas" panose="020B0609020204030204" pitchFamily="49" charset="0"/>
                  </a:rPr>
                  <a:t>-</a:t>
                </a:r>
                <a:r>
                  <a:rPr lang="fr-FR" sz="900" b="1" dirty="0" err="1">
                    <a:solidFill>
                      <a:prstClr val="black"/>
                    </a:solidFill>
                    <a:latin typeface="Consolas" panose="020B0609020204030204" pitchFamily="49" charset="0"/>
                    <a:cs typeface="Consolas" panose="020B0609020204030204" pitchFamily="49" charset="0"/>
                  </a:rPr>
                  <a:t>container__:Deque</a:t>
                </a:r>
                <a:r>
                  <a:rPr lang="fr-FR" sz="900" b="1" dirty="0">
                    <a:solidFill>
                      <a:prstClr val="black"/>
                    </a:solidFill>
                    <a:latin typeface="Consolas" panose="020B0609020204030204" pitchFamily="49" charset="0"/>
                    <a:cs typeface="Consolas" panose="020B0609020204030204" pitchFamily="49" charset="0"/>
                  </a:rPr>
                  <a:t>&lt;T&gt;</a:t>
                </a:r>
              </a:p>
            </p:txBody>
          </p:sp>
          <p:sp>
            <p:nvSpPr>
              <p:cNvPr id="24" name="Rectangle 23"/>
              <p:cNvSpPr/>
              <p:nvPr/>
            </p:nvSpPr>
            <p:spPr>
              <a:xfrm>
                <a:off x="5257800" y="2549794"/>
                <a:ext cx="2743200" cy="146159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+Queue()</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+~Queue()</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+push(const T&amp;):void</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+pop():void</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+top():T&amp;</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+size():</a:t>
                </a:r>
                <a:r>
                  <a:rPr lang="en-US" sz="900" b="1" dirty="0" err="1">
                    <a:solidFill>
                      <a:prstClr val="black"/>
                    </a:solidFill>
                    <a:latin typeface="Consolas" panose="020B0609020204030204" pitchFamily="49" charset="0"/>
                    <a:cs typeface="Consolas" panose="020B0609020204030204" pitchFamily="49" charset="0"/>
                  </a:rPr>
                  <a:t>size_t</a:t>
                </a:r>
                <a:endParaRPr lang="en-US" sz="900" b="1" dirty="0">
                  <a:solidFill>
                    <a:prstClr val="black"/>
                  </a:solidFill>
                  <a:latin typeface="Consolas" panose="020B0609020204030204" pitchFamily="49" charset="0"/>
                  <a:cs typeface="Consolas" panose="020B0609020204030204" pitchFamily="49" charset="0"/>
                </a:endParaRP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a:t>
                </a:r>
                <a:r>
                  <a:rPr lang="en-US" sz="900" b="1" dirty="0" err="1">
                    <a:solidFill>
                      <a:prstClr val="black"/>
                    </a:solidFill>
                    <a:latin typeface="Consolas" panose="020B0609020204030204" pitchFamily="49" charset="0"/>
                    <a:cs typeface="Consolas" panose="020B0609020204030204" pitchFamily="49" charset="0"/>
                  </a:rPr>
                  <a:t>size_t</a:t>
                </a:r>
                <a:r>
                  <a:rPr lang="en-US" sz="900" b="1" dirty="0">
                    <a:solidFill>
                      <a:prstClr val="black"/>
                    </a:solidFill>
                    <a:latin typeface="Consolas" panose="020B0609020204030204" pitchFamily="49" charset="0"/>
                    <a:cs typeface="Consolas" panose="020B0609020204030204" pitchFamily="49" charset="0"/>
                  </a:rPr>
                  <a:t>):T&amp;</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toString</a:t>
                </a:r>
                <a:r>
                  <a:rPr lang="en-US" sz="900" b="1" dirty="0">
                    <a:solidFill>
                      <a:prstClr val="black"/>
                    </a:solidFill>
                    <a:latin typeface="Consolas" panose="020B0609020204030204" pitchFamily="49" charset="0"/>
                    <a:cs typeface="Consolas" panose="020B0609020204030204" pitchFamily="49" charset="0"/>
                  </a:rPr>
                  <a:t>() </a:t>
                </a:r>
                <a:r>
                  <a:rPr lang="en-US" sz="900" b="1" dirty="0" err="1">
                    <a:solidFill>
                      <a:prstClr val="black"/>
                    </a:solidFill>
                    <a:latin typeface="Consolas" panose="020B0609020204030204" pitchFamily="49" charset="0"/>
                    <a:cs typeface="Consolas" panose="020B0609020204030204" pitchFamily="49" charset="0"/>
                  </a:rPr>
                  <a:t>const:string</a:t>
                </a:r>
                <a:endParaRPr lang="en-US" sz="900" b="1" dirty="0">
                  <a:solidFill>
                    <a:prstClr val="black"/>
                  </a:solidFill>
                  <a:latin typeface="Consolas" panose="020B0609020204030204" pitchFamily="49" charset="0"/>
                  <a:cs typeface="Consolas" panose="020B0609020204030204" pitchFamily="49" charset="0"/>
                </a:endParaRPr>
              </a:p>
            </p:txBody>
          </p:sp>
        </p:grpSp>
      </p:grpSp>
      <p:grpSp>
        <p:nvGrpSpPr>
          <p:cNvPr id="79" name="Group 78"/>
          <p:cNvGrpSpPr/>
          <p:nvPr/>
        </p:nvGrpSpPr>
        <p:grpSpPr>
          <a:xfrm>
            <a:off x="3238501" y="4076699"/>
            <a:ext cx="2942669" cy="2533592"/>
            <a:chOff x="2286000" y="3873499"/>
            <a:chExt cx="2942669" cy="2533592"/>
          </a:xfrm>
        </p:grpSpPr>
        <p:grpSp>
          <p:nvGrpSpPr>
            <p:cNvPr id="44" name="Group 43"/>
            <p:cNvGrpSpPr/>
            <p:nvPr/>
          </p:nvGrpSpPr>
          <p:grpSpPr>
            <a:xfrm>
              <a:off x="2286000" y="3873499"/>
              <a:ext cx="1222094" cy="1324924"/>
              <a:chOff x="2590800" y="3974564"/>
              <a:chExt cx="1656520" cy="1472138"/>
            </a:xfrm>
          </p:grpSpPr>
          <p:grpSp>
            <p:nvGrpSpPr>
              <p:cNvPr id="14" name="Group 13"/>
              <p:cNvGrpSpPr/>
              <p:nvPr/>
            </p:nvGrpSpPr>
            <p:grpSpPr>
              <a:xfrm>
                <a:off x="2590800" y="3974564"/>
                <a:ext cx="826299" cy="262420"/>
                <a:chOff x="2736779" y="5472311"/>
                <a:chExt cx="826299" cy="262420"/>
              </a:xfrm>
            </p:grpSpPr>
            <p:cxnSp>
              <p:nvCxnSpPr>
                <p:cNvPr id="15" name="Straight Connector 14"/>
                <p:cNvCxnSpPr/>
                <p:nvPr/>
              </p:nvCxnSpPr>
              <p:spPr>
                <a:xfrm flipV="1">
                  <a:off x="3162300" y="5617632"/>
                  <a:ext cx="400778" cy="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Flowchart: Decision 15"/>
                <p:cNvSpPr/>
                <p:nvPr/>
              </p:nvSpPr>
              <p:spPr>
                <a:xfrm>
                  <a:off x="2736779" y="5472311"/>
                  <a:ext cx="457200" cy="26242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900">
                    <a:solidFill>
                      <a:prstClr val="white"/>
                    </a:solidFill>
                    <a:latin typeface="Arial"/>
                  </a:endParaRPr>
                </a:p>
              </p:txBody>
            </p:sp>
          </p:grpSp>
          <p:cxnSp>
            <p:nvCxnSpPr>
              <p:cNvPr id="38" name="Straight Connector 37"/>
              <p:cNvCxnSpPr/>
              <p:nvPr/>
            </p:nvCxnSpPr>
            <p:spPr>
              <a:xfrm>
                <a:off x="3417099" y="5446702"/>
                <a:ext cx="830221"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9" name="Straight Connector 38"/>
              <p:cNvCxnSpPr>
                <a:cxnSpLocks/>
              </p:cNvCxnSpPr>
              <p:nvPr/>
            </p:nvCxnSpPr>
            <p:spPr>
              <a:xfrm>
                <a:off x="3417097" y="4119887"/>
                <a:ext cx="3" cy="1320801"/>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3399869" y="4606023"/>
              <a:ext cx="1828800" cy="1801068"/>
              <a:chOff x="5257800" y="1949112"/>
              <a:chExt cx="2743200" cy="2001188"/>
            </a:xfrm>
          </p:grpSpPr>
          <p:sp>
            <p:nvSpPr>
              <p:cNvPr id="26" name="Rectangle 25"/>
              <p:cNvSpPr/>
              <p:nvPr/>
            </p:nvSpPr>
            <p:spPr>
              <a:xfrm>
                <a:off x="5257800" y="1949112"/>
                <a:ext cx="27432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b="1" dirty="0">
                    <a:solidFill>
                      <a:prstClr val="black"/>
                    </a:solidFill>
                    <a:latin typeface="Arial"/>
                  </a:rPr>
                  <a:t>Stack&lt;T&gt;</a:t>
                </a:r>
                <a:endParaRPr lang="en-US" sz="1200" b="1" i="1" dirty="0">
                  <a:solidFill>
                    <a:prstClr val="black"/>
                  </a:solidFill>
                  <a:latin typeface="Arial"/>
                </a:endParaRPr>
              </a:p>
            </p:txBody>
          </p:sp>
          <p:sp>
            <p:nvSpPr>
              <p:cNvPr id="27" name="Rectangle 26"/>
              <p:cNvSpPr/>
              <p:nvPr/>
            </p:nvSpPr>
            <p:spPr>
              <a:xfrm>
                <a:off x="5257800" y="2252919"/>
                <a:ext cx="2743200" cy="27432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fr-FR" sz="900" b="1" dirty="0">
                    <a:solidFill>
                      <a:prstClr val="black"/>
                    </a:solidFill>
                    <a:latin typeface="Consolas" panose="020B0609020204030204" pitchFamily="49" charset="0"/>
                    <a:cs typeface="Consolas" panose="020B0609020204030204" pitchFamily="49" charset="0"/>
                  </a:rPr>
                  <a:t>-</a:t>
                </a:r>
                <a:r>
                  <a:rPr lang="fr-FR" sz="900" b="1" dirty="0" err="1">
                    <a:solidFill>
                      <a:prstClr val="black"/>
                    </a:solidFill>
                    <a:latin typeface="Consolas" panose="020B0609020204030204" pitchFamily="49" charset="0"/>
                    <a:cs typeface="Consolas" panose="020B0609020204030204" pitchFamily="49" charset="0"/>
                  </a:rPr>
                  <a:t>container__:Deque</a:t>
                </a:r>
                <a:r>
                  <a:rPr lang="fr-FR" sz="900" b="1" dirty="0">
                    <a:solidFill>
                      <a:prstClr val="black"/>
                    </a:solidFill>
                    <a:latin typeface="Consolas" panose="020B0609020204030204" pitchFamily="49" charset="0"/>
                    <a:cs typeface="Consolas" panose="020B0609020204030204" pitchFamily="49" charset="0"/>
                  </a:rPr>
                  <a:t>&lt;T&gt;</a:t>
                </a:r>
              </a:p>
            </p:txBody>
          </p:sp>
          <p:sp>
            <p:nvSpPr>
              <p:cNvPr id="28" name="Rectangle 27"/>
              <p:cNvSpPr/>
              <p:nvPr/>
            </p:nvSpPr>
            <p:spPr>
              <a:xfrm>
                <a:off x="5257800" y="2527899"/>
                <a:ext cx="2743200" cy="142240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+Stack()</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+~Stack()</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+push(const T&amp;):void</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+pop():void</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+top():T&amp;</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+size():</a:t>
                </a:r>
                <a:r>
                  <a:rPr lang="en-US" sz="900" b="1" dirty="0" err="1">
                    <a:solidFill>
                      <a:prstClr val="black"/>
                    </a:solidFill>
                    <a:latin typeface="Consolas" panose="020B0609020204030204" pitchFamily="49" charset="0"/>
                    <a:cs typeface="Consolas" panose="020B0609020204030204" pitchFamily="49" charset="0"/>
                  </a:rPr>
                  <a:t>size_t</a:t>
                </a:r>
                <a:endParaRPr lang="en-US" sz="900" b="1" dirty="0">
                  <a:solidFill>
                    <a:prstClr val="black"/>
                  </a:solidFill>
                  <a:latin typeface="Consolas" panose="020B0609020204030204" pitchFamily="49" charset="0"/>
                  <a:cs typeface="Consolas" panose="020B0609020204030204" pitchFamily="49" charset="0"/>
                </a:endParaRP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a:t>
                </a:r>
                <a:r>
                  <a:rPr lang="en-US" sz="900" b="1" dirty="0" err="1">
                    <a:solidFill>
                      <a:prstClr val="black"/>
                    </a:solidFill>
                    <a:latin typeface="Consolas" panose="020B0609020204030204" pitchFamily="49" charset="0"/>
                    <a:cs typeface="Consolas" panose="020B0609020204030204" pitchFamily="49" charset="0"/>
                  </a:rPr>
                  <a:t>size_t</a:t>
                </a:r>
                <a:r>
                  <a:rPr lang="en-US" sz="900" b="1" dirty="0">
                    <a:solidFill>
                      <a:prstClr val="black"/>
                    </a:solidFill>
                    <a:latin typeface="Consolas" panose="020B0609020204030204" pitchFamily="49" charset="0"/>
                    <a:cs typeface="Consolas" panose="020B0609020204030204" pitchFamily="49" charset="0"/>
                  </a:rPr>
                  <a:t>):T&amp;</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toString</a:t>
                </a:r>
                <a:r>
                  <a:rPr lang="en-US" sz="900" b="1" dirty="0">
                    <a:solidFill>
                      <a:prstClr val="black"/>
                    </a:solidFill>
                    <a:latin typeface="Consolas" panose="020B0609020204030204" pitchFamily="49" charset="0"/>
                    <a:cs typeface="Consolas" panose="020B0609020204030204" pitchFamily="49" charset="0"/>
                  </a:rPr>
                  <a:t>() </a:t>
                </a:r>
                <a:r>
                  <a:rPr lang="en-US" sz="900" b="1" dirty="0" err="1">
                    <a:solidFill>
                      <a:prstClr val="black"/>
                    </a:solidFill>
                    <a:latin typeface="Consolas" panose="020B0609020204030204" pitchFamily="49" charset="0"/>
                    <a:cs typeface="Consolas" panose="020B0609020204030204" pitchFamily="49" charset="0"/>
                  </a:rPr>
                  <a:t>const:string</a:t>
                </a:r>
                <a:endParaRPr lang="en-US" sz="900" b="1" dirty="0">
                  <a:solidFill>
                    <a:prstClr val="black"/>
                  </a:solidFill>
                  <a:latin typeface="Consolas" panose="020B0609020204030204" pitchFamily="49" charset="0"/>
                  <a:cs typeface="Consolas" panose="020B0609020204030204" pitchFamily="49" charset="0"/>
                </a:endParaRPr>
              </a:p>
            </p:txBody>
          </p:sp>
        </p:grpSp>
      </p:grpSp>
      <p:grpSp>
        <p:nvGrpSpPr>
          <p:cNvPr id="33" name="Group 32"/>
          <p:cNvGrpSpPr/>
          <p:nvPr/>
        </p:nvGrpSpPr>
        <p:grpSpPr>
          <a:xfrm>
            <a:off x="7580548" y="3556001"/>
            <a:ext cx="1920240" cy="3048001"/>
            <a:chOff x="5257800" y="1974474"/>
            <a:chExt cx="2862378" cy="3386667"/>
          </a:xfrm>
        </p:grpSpPr>
        <p:sp>
          <p:nvSpPr>
            <p:cNvPr id="34" name="Rectangle 33"/>
            <p:cNvSpPr/>
            <p:nvPr/>
          </p:nvSpPr>
          <p:spPr>
            <a:xfrm>
              <a:off x="5257800" y="1974474"/>
              <a:ext cx="2862378"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b="1" dirty="0">
                  <a:solidFill>
                    <a:prstClr val="black"/>
                  </a:solidFill>
                  <a:latin typeface="Arial"/>
                </a:rPr>
                <a:t>Deque&lt;T&gt;</a:t>
              </a:r>
              <a:endParaRPr lang="en-US" sz="1200" b="1" i="1" dirty="0">
                <a:solidFill>
                  <a:prstClr val="black"/>
                </a:solidFill>
                <a:latin typeface="Arial"/>
              </a:endParaRPr>
            </a:p>
          </p:txBody>
        </p:sp>
        <p:sp>
          <p:nvSpPr>
            <p:cNvPr id="35" name="Rectangle 34"/>
            <p:cNvSpPr/>
            <p:nvPr/>
          </p:nvSpPr>
          <p:spPr>
            <a:xfrm>
              <a:off x="5257800" y="2280454"/>
              <a:ext cx="2862378" cy="93252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capacity:size_t</a:t>
              </a:r>
              <a:endParaRPr lang="en-US" sz="900" b="1" dirty="0">
                <a:solidFill>
                  <a:prstClr val="black"/>
                </a:solidFill>
                <a:latin typeface="Consolas" panose="020B0609020204030204" pitchFamily="49" charset="0"/>
                <a:cs typeface="Consolas" panose="020B0609020204030204" pitchFamily="49" charset="0"/>
              </a:endParaRP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num_items:size_t</a:t>
              </a:r>
              <a:endParaRPr lang="en-US" sz="900" b="1" dirty="0">
                <a:solidFill>
                  <a:prstClr val="black"/>
                </a:solidFill>
                <a:latin typeface="Consolas" panose="020B0609020204030204" pitchFamily="49" charset="0"/>
                <a:cs typeface="Consolas" panose="020B0609020204030204" pitchFamily="49" charset="0"/>
              </a:endParaRP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front_index:size_t</a:t>
              </a:r>
              <a:endParaRPr lang="en-US" sz="900" b="1" dirty="0">
                <a:solidFill>
                  <a:prstClr val="black"/>
                </a:solidFill>
                <a:latin typeface="Consolas" panose="020B0609020204030204" pitchFamily="49" charset="0"/>
                <a:cs typeface="Consolas" panose="020B0609020204030204" pitchFamily="49" charset="0"/>
              </a:endParaRP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rear_index:size_t</a:t>
              </a:r>
              <a:endParaRPr lang="en-US" sz="900" b="1" dirty="0">
                <a:solidFill>
                  <a:prstClr val="black"/>
                </a:solidFill>
                <a:latin typeface="Consolas" panose="020B0609020204030204" pitchFamily="49" charset="0"/>
                <a:cs typeface="Consolas" panose="020B0609020204030204" pitchFamily="49" charset="0"/>
              </a:endParaRP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the_data:T</a:t>
              </a:r>
              <a:r>
                <a:rPr lang="en-US" sz="900" b="1" dirty="0">
                  <a:solidFill>
                    <a:prstClr val="black"/>
                  </a:solidFill>
                  <a:latin typeface="Consolas" panose="020B0609020204030204" pitchFamily="49" charset="0"/>
                  <a:cs typeface="Consolas" panose="020B0609020204030204" pitchFamily="49" charset="0"/>
                </a:rPr>
                <a:t>*</a:t>
              </a:r>
              <a:endParaRPr lang="en-US" sz="900" b="1" i="1" dirty="0">
                <a:solidFill>
                  <a:prstClr val="black"/>
                </a:solidFill>
                <a:latin typeface="Consolas" panose="020B0609020204030204" pitchFamily="49" charset="0"/>
                <a:cs typeface="Consolas" panose="020B0609020204030204" pitchFamily="49" charset="0"/>
              </a:endParaRPr>
            </a:p>
          </p:txBody>
        </p:sp>
        <p:sp>
          <p:nvSpPr>
            <p:cNvPr id="36" name="Rectangle 35"/>
            <p:cNvSpPr/>
            <p:nvPr/>
          </p:nvSpPr>
          <p:spPr>
            <a:xfrm>
              <a:off x="5257800" y="3197742"/>
              <a:ext cx="2862378" cy="216339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Deque</a:t>
              </a:r>
              <a:r>
                <a:rPr lang="en-US" sz="9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Deque</a:t>
              </a:r>
              <a:r>
                <a:rPr lang="en-US" sz="9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push_front</a:t>
              </a:r>
              <a:r>
                <a:rPr lang="en-US" sz="900" b="1" dirty="0">
                  <a:solidFill>
                    <a:prstClr val="black"/>
                  </a:solidFill>
                  <a:latin typeface="Consolas" panose="020B0609020204030204" pitchFamily="49" charset="0"/>
                  <a:cs typeface="Consolas" panose="020B0609020204030204" pitchFamily="49" charset="0"/>
                </a:rPr>
                <a:t>(const T&amp;):void </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push_back</a:t>
              </a:r>
              <a:r>
                <a:rPr lang="en-US" sz="900" b="1" dirty="0">
                  <a:solidFill>
                    <a:prstClr val="black"/>
                  </a:solidFill>
                  <a:latin typeface="Consolas" panose="020B0609020204030204" pitchFamily="49" charset="0"/>
                  <a:cs typeface="Consolas" panose="020B0609020204030204" pitchFamily="49" charset="0"/>
                </a:rPr>
                <a:t>(const T&amp;):void</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pop_front</a:t>
              </a:r>
              <a:r>
                <a:rPr lang="en-US" sz="900" b="1" dirty="0">
                  <a:solidFill>
                    <a:prstClr val="black"/>
                  </a:solidFill>
                  <a:latin typeface="Consolas" panose="020B0609020204030204" pitchFamily="49" charset="0"/>
                  <a:cs typeface="Consolas" panose="020B0609020204030204" pitchFamily="49" charset="0"/>
                </a:rPr>
                <a:t>():void</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pop_back</a:t>
              </a:r>
              <a:r>
                <a:rPr lang="en-US" sz="900" b="1" dirty="0">
                  <a:solidFill>
                    <a:prstClr val="black"/>
                  </a:solidFill>
                  <a:latin typeface="Consolas" panose="020B0609020204030204" pitchFamily="49" charset="0"/>
                  <a:cs typeface="Consolas" panose="020B0609020204030204" pitchFamily="49" charset="0"/>
                </a:rPr>
                <a:t>():void</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+front():T&amp;</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+back():T&amp;</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+size():</a:t>
              </a:r>
              <a:r>
                <a:rPr lang="en-US" sz="900" b="1" dirty="0" err="1">
                  <a:solidFill>
                    <a:prstClr val="black"/>
                  </a:solidFill>
                  <a:latin typeface="Consolas" panose="020B0609020204030204" pitchFamily="49" charset="0"/>
                  <a:cs typeface="Consolas" panose="020B0609020204030204" pitchFamily="49" charset="0"/>
                </a:rPr>
                <a:t>size_t</a:t>
              </a:r>
              <a:endParaRPr lang="en-US" sz="900" b="1" dirty="0">
                <a:solidFill>
                  <a:prstClr val="black"/>
                </a:solidFill>
                <a:latin typeface="Consolas" panose="020B0609020204030204" pitchFamily="49" charset="0"/>
                <a:cs typeface="Consolas" panose="020B0609020204030204" pitchFamily="49" charset="0"/>
              </a:endParaRP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+empty() </a:t>
              </a:r>
              <a:r>
                <a:rPr lang="en-US" sz="900" b="1" dirty="0" err="1">
                  <a:solidFill>
                    <a:prstClr val="black"/>
                  </a:solidFill>
                  <a:latin typeface="Consolas" panose="020B0609020204030204" pitchFamily="49" charset="0"/>
                  <a:cs typeface="Consolas" panose="020B0609020204030204" pitchFamily="49" charset="0"/>
                </a:rPr>
                <a:t>const:bool</a:t>
              </a:r>
              <a:endParaRPr lang="en-US" sz="900" b="1" dirty="0">
                <a:solidFill>
                  <a:prstClr val="black"/>
                </a:solidFill>
                <a:latin typeface="Consolas" panose="020B0609020204030204" pitchFamily="49" charset="0"/>
                <a:cs typeface="Consolas" panose="020B0609020204030204" pitchFamily="49" charset="0"/>
              </a:endParaRP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a:t>
              </a:r>
              <a:r>
                <a:rPr lang="en-US" sz="900" b="1" dirty="0" err="1">
                  <a:solidFill>
                    <a:prstClr val="black"/>
                  </a:solidFill>
                  <a:latin typeface="Consolas" panose="020B0609020204030204" pitchFamily="49" charset="0"/>
                  <a:cs typeface="Consolas" panose="020B0609020204030204" pitchFamily="49" charset="0"/>
                </a:rPr>
                <a:t>size_t</a:t>
              </a:r>
              <a:r>
                <a:rPr lang="en-US" sz="900" b="1" dirty="0">
                  <a:solidFill>
                    <a:prstClr val="black"/>
                  </a:solidFill>
                  <a:latin typeface="Consolas" panose="020B0609020204030204" pitchFamily="49" charset="0"/>
                  <a:cs typeface="Consolas" panose="020B0609020204030204" pitchFamily="49" charset="0"/>
                </a:rPr>
                <a:t>):T&amp;</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+toString() </a:t>
              </a:r>
              <a:r>
                <a:rPr lang="en-US" sz="900" b="1" dirty="0" err="1">
                  <a:solidFill>
                    <a:prstClr val="black"/>
                  </a:solidFill>
                  <a:latin typeface="Consolas" panose="020B0609020204030204" pitchFamily="49" charset="0"/>
                  <a:cs typeface="Consolas" panose="020B0609020204030204" pitchFamily="49" charset="0"/>
                </a:rPr>
                <a:t>const:string</a:t>
              </a:r>
              <a:endParaRPr lang="en-US" sz="900" b="1" dirty="0">
                <a:solidFill>
                  <a:prstClr val="black"/>
                </a:solidFill>
                <a:latin typeface="Consolas" panose="020B0609020204030204" pitchFamily="49" charset="0"/>
                <a:cs typeface="Consolas" panose="020B0609020204030204" pitchFamily="49" charset="0"/>
              </a:endParaRP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-reallocate():void</a:t>
              </a:r>
              <a:endParaRPr lang="en-US" sz="900" b="1" i="1" dirty="0">
                <a:solidFill>
                  <a:prstClr val="black"/>
                </a:solidFill>
                <a:latin typeface="Consolas" panose="020B0609020204030204" pitchFamily="49" charset="0"/>
                <a:cs typeface="Consolas" panose="020B0609020204030204" pitchFamily="49" charset="0"/>
              </a:endParaRPr>
            </a:p>
          </p:txBody>
        </p:sp>
      </p:grpSp>
      <p:cxnSp>
        <p:nvCxnSpPr>
          <p:cNvPr id="40" name="Straight Arrow Connector 39">
            <a:extLst>
              <a:ext uri="{FF2B5EF4-FFF2-40B4-BE49-F238E27FC236}">
                <a16:creationId xmlns:a16="http://schemas.microsoft.com/office/drawing/2014/main" id="{2A86601D-71DE-4D36-AD46-AB42E01DA2FB}"/>
              </a:ext>
            </a:extLst>
          </p:cNvPr>
          <p:cNvCxnSpPr>
            <a:cxnSpLocks/>
          </p:cNvCxnSpPr>
          <p:nvPr/>
        </p:nvCxnSpPr>
        <p:spPr>
          <a:xfrm flipV="1">
            <a:off x="5923085" y="5228093"/>
            <a:ext cx="1657463" cy="5318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106EF2AA-CDDF-47F6-A8AF-EFE74ED1A26B}"/>
              </a:ext>
            </a:extLst>
          </p:cNvPr>
          <p:cNvCxnSpPr>
            <a:cxnSpLocks/>
          </p:cNvCxnSpPr>
          <p:nvPr/>
        </p:nvCxnSpPr>
        <p:spPr>
          <a:xfrm flipV="1">
            <a:off x="5266769" y="5513755"/>
            <a:ext cx="2313779" cy="3907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277F6AA0-8784-4B9C-A957-4179AAB343FA}"/>
              </a:ext>
            </a:extLst>
          </p:cNvPr>
          <p:cNvCxnSpPr>
            <a:cxnSpLocks/>
          </p:cNvCxnSpPr>
          <p:nvPr/>
        </p:nvCxnSpPr>
        <p:spPr>
          <a:xfrm flipV="1">
            <a:off x="5084974" y="5759748"/>
            <a:ext cx="2495574" cy="2458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CE78D9B4-53A0-48AC-9BE1-08D0B3249947}"/>
              </a:ext>
            </a:extLst>
          </p:cNvPr>
          <p:cNvGrpSpPr/>
          <p:nvPr/>
        </p:nvGrpSpPr>
        <p:grpSpPr>
          <a:xfrm>
            <a:off x="1404224" y="364931"/>
            <a:ext cx="2002926" cy="1586891"/>
            <a:chOff x="5257800" y="2061585"/>
            <a:chExt cx="2808369" cy="1711792"/>
          </a:xfrm>
        </p:grpSpPr>
        <p:sp>
          <p:nvSpPr>
            <p:cNvPr id="67" name="Rectangle 66">
              <a:extLst>
                <a:ext uri="{FF2B5EF4-FFF2-40B4-BE49-F238E27FC236}">
                  <a16:creationId xmlns:a16="http://schemas.microsoft.com/office/drawing/2014/main" id="{D3E70989-C77E-4234-B0D5-8E99717743C0}"/>
                </a:ext>
              </a:extLst>
            </p:cNvPr>
            <p:cNvSpPr/>
            <p:nvPr/>
          </p:nvSpPr>
          <p:spPr>
            <a:xfrm>
              <a:off x="5257800" y="2061585"/>
              <a:ext cx="2808369" cy="3054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b="1" dirty="0">
                  <a:solidFill>
                    <a:prstClr val="black"/>
                  </a:solidFill>
                  <a:latin typeface="Arial"/>
                </a:rPr>
                <a:t>Car</a:t>
              </a:r>
              <a:endParaRPr lang="en-US" sz="1200" b="1" i="1" dirty="0">
                <a:solidFill>
                  <a:prstClr val="black"/>
                </a:solidFill>
                <a:latin typeface="Arial"/>
              </a:endParaRPr>
            </a:p>
          </p:txBody>
        </p:sp>
        <p:sp>
          <p:nvSpPr>
            <p:cNvPr id="68" name="Rectangle 67">
              <a:extLst>
                <a:ext uri="{FF2B5EF4-FFF2-40B4-BE49-F238E27FC236}">
                  <a16:creationId xmlns:a16="http://schemas.microsoft.com/office/drawing/2014/main" id="{B3BF0282-0905-4A3D-A780-D3F7D4B9F5DE}"/>
                </a:ext>
              </a:extLst>
            </p:cNvPr>
            <p:cNvSpPr/>
            <p:nvPr/>
          </p:nvSpPr>
          <p:spPr>
            <a:xfrm>
              <a:off x="5257800" y="2366246"/>
              <a:ext cx="2808369" cy="35188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fr-FR" sz="900" b="1" dirty="0">
                  <a:solidFill>
                    <a:prstClr val="black"/>
                  </a:solidFill>
                  <a:latin typeface="Consolas" panose="020B0609020204030204" pitchFamily="49" charset="0"/>
                  <a:cs typeface="Consolas" panose="020B0609020204030204" pitchFamily="49" charset="0"/>
                </a:rPr>
                <a:t>-id_:</a:t>
              </a:r>
              <a:r>
                <a:rPr lang="fr-FR" sz="900" b="1" dirty="0" err="1">
                  <a:solidFill>
                    <a:prstClr val="black"/>
                  </a:solidFill>
                  <a:latin typeface="Consolas" panose="020B0609020204030204" pitchFamily="49" charset="0"/>
                  <a:cs typeface="Consolas" panose="020B0609020204030204" pitchFamily="49" charset="0"/>
                </a:rPr>
                <a:t>unsigned</a:t>
              </a:r>
              <a:r>
                <a:rPr lang="fr-FR" sz="900" b="1" dirty="0">
                  <a:solidFill>
                    <a:prstClr val="black"/>
                  </a:solidFill>
                  <a:latin typeface="Consolas" panose="020B0609020204030204" pitchFamily="49" charset="0"/>
                  <a:cs typeface="Consolas" panose="020B0609020204030204" pitchFamily="49" charset="0"/>
                </a:rPr>
                <a:t> </a:t>
              </a:r>
              <a:r>
                <a:rPr lang="fr-FR" sz="900" b="1" dirty="0" err="1">
                  <a:solidFill>
                    <a:prstClr val="black"/>
                  </a:solidFill>
                  <a:latin typeface="Consolas" panose="020B0609020204030204" pitchFamily="49" charset="0"/>
                  <a:cs typeface="Consolas" panose="020B0609020204030204" pitchFamily="49" charset="0"/>
                </a:rPr>
                <a:t>int</a:t>
              </a:r>
              <a:endParaRPr lang="fr-FR" sz="900" b="1" dirty="0">
                <a:solidFill>
                  <a:prstClr val="black"/>
                </a:solidFill>
                <a:latin typeface="Consolas" panose="020B0609020204030204" pitchFamily="49" charset="0"/>
                <a:cs typeface="Consolas" panose="020B0609020204030204" pitchFamily="49" charset="0"/>
              </a:endParaRPr>
            </a:p>
          </p:txBody>
        </p:sp>
        <p:sp>
          <p:nvSpPr>
            <p:cNvPr id="69" name="Rectangle 68">
              <a:extLst>
                <a:ext uri="{FF2B5EF4-FFF2-40B4-BE49-F238E27FC236}">
                  <a16:creationId xmlns:a16="http://schemas.microsoft.com/office/drawing/2014/main" id="{F2C2879E-B649-4B28-870F-4F8B02CCC384}"/>
                </a:ext>
              </a:extLst>
            </p:cNvPr>
            <p:cNvSpPr/>
            <p:nvPr/>
          </p:nvSpPr>
          <p:spPr>
            <a:xfrm>
              <a:off x="5257800" y="2711297"/>
              <a:ext cx="2808369" cy="10620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+Car()</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+Car(const unsigned int&amp;)</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+~Car()</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+operator==(const Car&amp;):bool</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+operator!=(const Car&amp;):bool</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toString</a:t>
              </a:r>
              <a:r>
                <a:rPr lang="en-US" sz="900" b="1" dirty="0">
                  <a:solidFill>
                    <a:prstClr val="black"/>
                  </a:solidFill>
                  <a:latin typeface="Consolas" panose="020B0609020204030204" pitchFamily="49" charset="0"/>
                  <a:cs typeface="Consolas" panose="020B0609020204030204" pitchFamily="49" charset="0"/>
                </a:rPr>
                <a:t>() </a:t>
              </a:r>
              <a:r>
                <a:rPr lang="en-US" sz="900" b="1" dirty="0" err="1">
                  <a:solidFill>
                    <a:prstClr val="black"/>
                  </a:solidFill>
                  <a:latin typeface="Consolas" panose="020B0609020204030204" pitchFamily="49" charset="0"/>
                  <a:cs typeface="Consolas" panose="020B0609020204030204" pitchFamily="49" charset="0"/>
                </a:rPr>
                <a:t>const:string</a:t>
              </a:r>
              <a:endParaRPr lang="en-US" sz="900" b="1" dirty="0">
                <a:solidFill>
                  <a:prstClr val="black"/>
                </a:solidFill>
                <a:latin typeface="Consolas" panose="020B0609020204030204" pitchFamily="49" charset="0"/>
                <a:cs typeface="Consolas" panose="020B0609020204030204" pitchFamily="49" charset="0"/>
              </a:endParaRPr>
            </a:p>
          </p:txBody>
        </p:sp>
      </p:grpSp>
      <p:grpSp>
        <p:nvGrpSpPr>
          <p:cNvPr id="41" name="Group 40">
            <a:extLst>
              <a:ext uri="{FF2B5EF4-FFF2-40B4-BE49-F238E27FC236}">
                <a16:creationId xmlns:a16="http://schemas.microsoft.com/office/drawing/2014/main" id="{B3B5FEA6-A8A5-4538-A01F-20C817B6CDCB}"/>
              </a:ext>
            </a:extLst>
          </p:cNvPr>
          <p:cNvGrpSpPr/>
          <p:nvPr/>
        </p:nvGrpSpPr>
        <p:grpSpPr>
          <a:xfrm>
            <a:off x="3240213" y="355602"/>
            <a:ext cx="2940957" cy="2690891"/>
            <a:chOff x="3240213" y="355602"/>
            <a:chExt cx="2940957" cy="2690891"/>
          </a:xfrm>
        </p:grpSpPr>
        <p:grpSp>
          <p:nvGrpSpPr>
            <p:cNvPr id="77" name="Group 76"/>
            <p:cNvGrpSpPr/>
            <p:nvPr/>
          </p:nvGrpSpPr>
          <p:grpSpPr>
            <a:xfrm>
              <a:off x="3240213" y="355602"/>
              <a:ext cx="2940957" cy="2690891"/>
              <a:chOff x="2287712" y="152401"/>
              <a:chExt cx="2940957" cy="2690891"/>
            </a:xfrm>
          </p:grpSpPr>
          <p:sp>
            <p:nvSpPr>
              <p:cNvPr id="7" name="Flowchart: Decision 6"/>
              <p:cNvSpPr/>
              <p:nvPr/>
            </p:nvSpPr>
            <p:spPr>
              <a:xfrm>
                <a:off x="2287712" y="2607113"/>
                <a:ext cx="337298" cy="236179"/>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900">
                  <a:solidFill>
                    <a:prstClr val="white"/>
                  </a:solidFill>
                  <a:latin typeface="Arial"/>
                </a:endParaRPr>
              </a:p>
            </p:txBody>
          </p:sp>
          <p:grpSp>
            <p:nvGrpSpPr>
              <p:cNvPr id="29" name="Group 28"/>
              <p:cNvGrpSpPr/>
              <p:nvPr/>
            </p:nvGrpSpPr>
            <p:grpSpPr>
              <a:xfrm>
                <a:off x="3399868" y="152401"/>
                <a:ext cx="1828801" cy="1773639"/>
                <a:chOff x="5257798" y="1981200"/>
                <a:chExt cx="2860266" cy="1970710"/>
              </a:xfrm>
            </p:grpSpPr>
            <p:sp>
              <p:nvSpPr>
                <p:cNvPr id="30" name="Rectangle 29"/>
                <p:cNvSpPr/>
                <p:nvPr/>
              </p:nvSpPr>
              <p:spPr>
                <a:xfrm>
                  <a:off x="5257800" y="1981200"/>
                  <a:ext cx="2860264"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b="1" dirty="0">
                      <a:solidFill>
                        <a:prstClr val="black"/>
                      </a:solidFill>
                      <a:latin typeface="Arial"/>
                    </a:rPr>
                    <a:t>Vector&lt;T&gt;</a:t>
                  </a:r>
                  <a:endParaRPr lang="en-US" sz="1200" b="1" i="1" dirty="0">
                    <a:solidFill>
                      <a:prstClr val="black"/>
                    </a:solidFill>
                    <a:latin typeface="Arial"/>
                  </a:endParaRPr>
                </a:p>
              </p:txBody>
            </p:sp>
            <p:sp>
              <p:nvSpPr>
                <p:cNvPr id="31" name="Rectangle 30"/>
                <p:cNvSpPr/>
                <p:nvPr/>
              </p:nvSpPr>
              <p:spPr>
                <a:xfrm>
                  <a:off x="5257798" y="2256840"/>
                  <a:ext cx="2860264" cy="27432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fr-FR" sz="900" b="1" dirty="0">
                      <a:solidFill>
                        <a:prstClr val="black"/>
                      </a:solidFill>
                      <a:latin typeface="Consolas" panose="020B0609020204030204" pitchFamily="49" charset="0"/>
                      <a:cs typeface="Consolas" panose="020B0609020204030204" pitchFamily="49" charset="0"/>
                    </a:rPr>
                    <a:t>-container__:</a:t>
                  </a:r>
                  <a:r>
                    <a:rPr lang="fr-FR" sz="900" b="1" dirty="0" err="1">
                      <a:solidFill>
                        <a:prstClr val="black"/>
                      </a:solidFill>
                      <a:latin typeface="Consolas" panose="020B0609020204030204" pitchFamily="49" charset="0"/>
                      <a:cs typeface="Consolas" panose="020B0609020204030204" pitchFamily="49" charset="0"/>
                    </a:rPr>
                    <a:t>Deque</a:t>
                  </a:r>
                  <a:r>
                    <a:rPr lang="fr-FR" sz="900" b="1" dirty="0">
                      <a:solidFill>
                        <a:prstClr val="black"/>
                      </a:solidFill>
                      <a:latin typeface="Consolas" panose="020B0609020204030204" pitchFamily="49" charset="0"/>
                      <a:cs typeface="Consolas" panose="020B0609020204030204" pitchFamily="49" charset="0"/>
                    </a:rPr>
                    <a:t>&lt;T&gt;</a:t>
                  </a:r>
                </a:p>
              </p:txBody>
            </p:sp>
            <p:sp>
              <p:nvSpPr>
                <p:cNvPr id="32" name="Rectangle 31"/>
                <p:cNvSpPr/>
                <p:nvPr/>
              </p:nvSpPr>
              <p:spPr>
                <a:xfrm>
                  <a:off x="5257798" y="2529510"/>
                  <a:ext cx="2860264" cy="14224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+Vector()</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+~Vector()</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+push_back(const T&amp;):void</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pop_back</a:t>
                  </a:r>
                  <a:r>
                    <a:rPr lang="en-US" sz="900" b="1" dirty="0">
                      <a:solidFill>
                        <a:prstClr val="black"/>
                      </a:solidFill>
                      <a:latin typeface="Consolas" panose="020B0609020204030204" pitchFamily="49" charset="0"/>
                      <a:cs typeface="Consolas" panose="020B0609020204030204" pitchFamily="49" charset="0"/>
                    </a:rPr>
                    <a:t>():void</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+back():T&amp;</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+size():</a:t>
                  </a:r>
                  <a:r>
                    <a:rPr lang="en-US" sz="900" b="1" dirty="0" err="1">
                      <a:solidFill>
                        <a:prstClr val="black"/>
                      </a:solidFill>
                      <a:latin typeface="Consolas" panose="020B0609020204030204" pitchFamily="49" charset="0"/>
                      <a:cs typeface="Consolas" panose="020B0609020204030204" pitchFamily="49" charset="0"/>
                    </a:rPr>
                    <a:t>size_t</a:t>
                  </a:r>
                  <a:endParaRPr lang="en-US" sz="900" b="1" dirty="0">
                    <a:solidFill>
                      <a:prstClr val="black"/>
                    </a:solidFill>
                    <a:latin typeface="Consolas" panose="020B0609020204030204" pitchFamily="49" charset="0"/>
                    <a:cs typeface="Consolas" panose="020B0609020204030204" pitchFamily="49" charset="0"/>
                  </a:endParaRP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a:t>
                  </a:r>
                  <a:r>
                    <a:rPr lang="en-US" sz="900" b="1" dirty="0" err="1">
                      <a:solidFill>
                        <a:prstClr val="black"/>
                      </a:solidFill>
                      <a:latin typeface="Consolas" panose="020B0609020204030204" pitchFamily="49" charset="0"/>
                      <a:cs typeface="Consolas" panose="020B0609020204030204" pitchFamily="49" charset="0"/>
                    </a:rPr>
                    <a:t>size_t</a:t>
                  </a:r>
                  <a:r>
                    <a:rPr lang="en-US" sz="900" b="1" dirty="0">
                      <a:solidFill>
                        <a:prstClr val="black"/>
                      </a:solidFill>
                      <a:latin typeface="Consolas" panose="020B0609020204030204" pitchFamily="49" charset="0"/>
                      <a:cs typeface="Consolas" panose="020B0609020204030204" pitchFamily="49" charset="0"/>
                    </a:rPr>
                    <a:t>):T&amp;</a:t>
                  </a:r>
                </a:p>
                <a:p>
                  <a:pPr fontAlgn="base">
                    <a:spcBef>
                      <a:spcPct val="0"/>
                    </a:spcBef>
                    <a:spcAft>
                      <a:spcPct val="0"/>
                    </a:spcAft>
                  </a:pPr>
                  <a:r>
                    <a:rPr lang="en-US" sz="900" b="1" dirty="0">
                      <a:solidFill>
                        <a:prstClr val="black"/>
                      </a:solidFill>
                      <a:latin typeface="Consolas" panose="020B0609020204030204" pitchFamily="49" charset="0"/>
                      <a:cs typeface="Consolas" panose="020B0609020204030204" pitchFamily="49" charset="0"/>
                    </a:rPr>
                    <a:t>+</a:t>
                  </a:r>
                  <a:r>
                    <a:rPr lang="en-US" sz="900" b="1" dirty="0" err="1">
                      <a:solidFill>
                        <a:prstClr val="black"/>
                      </a:solidFill>
                      <a:latin typeface="Consolas" panose="020B0609020204030204" pitchFamily="49" charset="0"/>
                      <a:cs typeface="Consolas" panose="020B0609020204030204" pitchFamily="49" charset="0"/>
                    </a:rPr>
                    <a:t>toString</a:t>
                  </a:r>
                  <a:r>
                    <a:rPr lang="en-US" sz="900" b="1" dirty="0">
                      <a:solidFill>
                        <a:prstClr val="black"/>
                      </a:solidFill>
                      <a:latin typeface="Consolas" panose="020B0609020204030204" pitchFamily="49" charset="0"/>
                      <a:cs typeface="Consolas" panose="020B0609020204030204" pitchFamily="49" charset="0"/>
                    </a:rPr>
                    <a:t>() </a:t>
                  </a:r>
                  <a:r>
                    <a:rPr lang="en-US" sz="900" b="1" dirty="0" err="1">
                      <a:solidFill>
                        <a:prstClr val="black"/>
                      </a:solidFill>
                      <a:latin typeface="Consolas" panose="020B0609020204030204" pitchFamily="49" charset="0"/>
                      <a:cs typeface="Consolas" panose="020B0609020204030204" pitchFamily="49" charset="0"/>
                    </a:rPr>
                    <a:t>const:string</a:t>
                  </a:r>
                  <a:endParaRPr lang="en-US" sz="900" b="1" dirty="0">
                    <a:solidFill>
                      <a:prstClr val="black"/>
                    </a:solidFill>
                    <a:latin typeface="Consolas" panose="020B0609020204030204" pitchFamily="49" charset="0"/>
                    <a:cs typeface="Consolas" panose="020B0609020204030204" pitchFamily="49" charset="0"/>
                  </a:endParaRPr>
                </a:p>
              </p:txBody>
            </p:sp>
          </p:grpSp>
        </p:grpSp>
        <p:cxnSp>
          <p:nvCxnSpPr>
            <p:cNvPr id="13" name="Connector: Elbow 12">
              <a:extLst>
                <a:ext uri="{FF2B5EF4-FFF2-40B4-BE49-F238E27FC236}">
                  <a16:creationId xmlns:a16="http://schemas.microsoft.com/office/drawing/2014/main" id="{8271E213-0470-477C-A290-FC4E9FDB3392}"/>
                </a:ext>
              </a:extLst>
            </p:cNvPr>
            <p:cNvCxnSpPr>
              <a:cxnSpLocks/>
              <a:stCxn id="32" idx="1"/>
              <a:endCxn id="7" idx="3"/>
            </p:cNvCxnSpPr>
            <p:nvPr/>
          </p:nvCxnSpPr>
          <p:spPr>
            <a:xfrm rot="10800000" flipV="1">
              <a:off x="3577511" y="1489160"/>
              <a:ext cx="774858" cy="1439243"/>
            </a:xfrm>
            <a:prstGeom prst="bentConnector3">
              <a:avLst>
                <a:gd name="adj1" fmla="val 50000"/>
              </a:avLst>
            </a:prstGeom>
            <a:ln w="254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416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fade">
                                      <p:cBhvr>
                                        <p:cTn id="22" dur="500"/>
                                        <p:tgtEl>
                                          <p:spTgt spid="7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fade">
                                      <p:cBhvr>
                                        <p:cTn id="27" dur="500"/>
                                        <p:tgtEl>
                                          <p:spTgt spid="7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fade">
                                      <p:cBhvr>
                                        <p:cTn id="37" dur="500"/>
                                        <p:tgtEl>
                                          <p:spTgt spid="8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righ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right)">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right)">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down)">
                                      <p:cBhvr>
                                        <p:cTn id="57" dur="500"/>
                                        <p:tgtEl>
                                          <p:spTgt spid="40"/>
                                        </p:tgtEl>
                                      </p:cBhvr>
                                    </p:animEffect>
                                  </p:childTnLst>
                                  <p:subTnLst>
                                    <p:set>
                                      <p:cBhvr override="childStyle">
                                        <p:cTn dur="1" fill="hold" display="0" masterRel="nextClick" afterEffect="1"/>
                                        <p:tgtEl>
                                          <p:spTgt spid="40"/>
                                        </p:tgtEl>
                                        <p:attrNameLst>
                                          <p:attrName>style.visibility</p:attrName>
                                        </p:attrNameLst>
                                      </p:cBhvr>
                                      <p:to>
                                        <p:strVal val="hidden"/>
                                      </p:to>
                                    </p:set>
                                  </p:sub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wipe(down)">
                                      <p:cBhvr>
                                        <p:cTn id="62" dur="500"/>
                                        <p:tgtEl>
                                          <p:spTgt spid="84"/>
                                        </p:tgtEl>
                                      </p:cBhvr>
                                    </p:animEffect>
                                  </p:childTnLst>
                                  <p:subTnLst>
                                    <p:set>
                                      <p:cBhvr override="childStyle">
                                        <p:cTn dur="1" fill="hold" display="0" masterRel="nextClick" afterEffect="1"/>
                                        <p:tgtEl>
                                          <p:spTgt spid="84"/>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85"/>
                                        </p:tgtEl>
                                        <p:attrNameLst>
                                          <p:attrName>style.visibility</p:attrName>
                                        </p:attrNameLst>
                                      </p:cBhvr>
                                      <p:to>
                                        <p:strVal val="visible"/>
                                      </p:to>
                                    </p:set>
                                    <p:animEffect transition="in" filter="wipe(down)">
                                      <p:cBhvr>
                                        <p:cTn id="6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deque&lt;string&gt;</a:t>
            </a:r>
          </a:p>
        </p:txBody>
      </p:sp>
      <p:sp>
        <p:nvSpPr>
          <p:cNvPr id="3" name="Footer Placeholder 2"/>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Queues / Deques (20)</a:t>
            </a:r>
            <a:endParaRPr lang="en-US" dirty="0">
              <a:solidFill>
                <a:prstClr val="white"/>
              </a:solidFill>
              <a:latin typeface="Arial" charset="0"/>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F59D9B86-AB8B-404F-8D86-C97B35C4C67E}" type="slidenum">
              <a:rPr lang="en-US">
                <a:latin typeface="Arial" charset="0"/>
              </a:rPr>
              <a:pPr fontAlgn="base">
                <a:spcBef>
                  <a:spcPct val="0"/>
                </a:spcBef>
                <a:spcAft>
                  <a:spcPct val="0"/>
                </a:spcAft>
                <a:defRPr/>
              </a:pPr>
              <a:t>7</a:t>
            </a:fld>
            <a:endParaRPr lang="en-US" dirty="0">
              <a:latin typeface="Arial" charset="0"/>
            </a:endParaRPr>
          </a:p>
        </p:txBody>
      </p:sp>
      <p:graphicFrame>
        <p:nvGraphicFramePr>
          <p:cNvPr id="7" name="Table 6"/>
          <p:cNvGraphicFramePr>
            <a:graphicFrameLocks noGrp="1"/>
          </p:cNvGraphicFramePr>
          <p:nvPr/>
        </p:nvGraphicFramePr>
        <p:xfrm>
          <a:off x="1912966" y="3810000"/>
          <a:ext cx="1737014" cy="1483360"/>
        </p:xfrm>
        <a:graphic>
          <a:graphicData uri="http://schemas.openxmlformats.org/drawingml/2006/table">
            <a:tbl>
              <a:tblPr firstRow="1" bandRow="1">
                <a:tableStyleId>{5C22544A-7EE6-4342-B048-85BDC9FD1C3A}</a:tableStyleId>
              </a:tblPr>
              <a:tblGrid>
                <a:gridCol w="350405">
                  <a:extLst>
                    <a:ext uri="{9D8B030D-6E8A-4147-A177-3AD203B41FA5}">
                      <a16:colId xmlns:a16="http://schemas.microsoft.com/office/drawing/2014/main" val="20000"/>
                    </a:ext>
                  </a:extLst>
                </a:gridCol>
                <a:gridCol w="1386609">
                  <a:extLst>
                    <a:ext uri="{9D8B030D-6E8A-4147-A177-3AD203B41FA5}">
                      <a16:colId xmlns:a16="http://schemas.microsoft.com/office/drawing/2014/main" val="20001"/>
                    </a:ext>
                  </a:extLst>
                </a:gridCol>
              </a:tblGrid>
              <a:tr h="370840">
                <a:tc>
                  <a:txBody>
                    <a:bodyPr/>
                    <a:lstStyle/>
                    <a:p>
                      <a:pPr algn="r"/>
                      <a:r>
                        <a:rPr lang="en-US" sz="1200" b="1" dirty="0">
                          <a:solidFill>
                            <a:schemeClr val="tx1"/>
                          </a:solidFill>
                        </a:rPr>
                        <a:t>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70840">
                <a:tc>
                  <a:txBody>
                    <a:bodyPr/>
                    <a:lstStyle/>
                    <a:p>
                      <a:pPr algn="r"/>
                      <a:r>
                        <a:rPr lang="en-US" sz="1200" b="1" dirty="0">
                          <a:solidFill>
                            <a:schemeClr val="tx1"/>
                          </a:solidFill>
                        </a:rPr>
                        <a:t>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70840">
                <a:tc>
                  <a:txBody>
                    <a:bodyPr/>
                    <a:lstStyle/>
                    <a:p>
                      <a:pPr algn="r"/>
                      <a:r>
                        <a:rPr lang="en-US" sz="1200" b="1" dirty="0">
                          <a:solidFill>
                            <a:schemeClr val="tx1"/>
                          </a:solidFill>
                        </a:rPr>
                        <a:t>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70840">
                <a:tc>
                  <a:txBody>
                    <a:bodyPr/>
                    <a:lstStyle/>
                    <a:p>
                      <a:pPr algn="r"/>
                      <a:r>
                        <a:rPr lang="en-US" sz="1200" b="1" dirty="0">
                          <a:solidFill>
                            <a:schemeClr val="tx1"/>
                          </a:solidFill>
                        </a:rPr>
                        <a:t>3</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14" name="Table 13"/>
          <p:cNvGraphicFramePr>
            <a:graphicFrameLocks noGrp="1"/>
          </p:cNvGraphicFramePr>
          <p:nvPr/>
        </p:nvGraphicFramePr>
        <p:xfrm>
          <a:off x="1287780" y="1426028"/>
          <a:ext cx="1981200" cy="185420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tblGrid>
              <a:tr h="370840">
                <a:tc>
                  <a:txBody>
                    <a:bodyPr/>
                    <a:lstStyle/>
                    <a:p>
                      <a:pPr algn="r"/>
                      <a:r>
                        <a:rPr lang="en-US" sz="1400" b="1" dirty="0">
                          <a:solidFill>
                            <a:schemeClr val="tx1"/>
                          </a:solidFill>
                          <a:latin typeface="Consolas" panose="020B0609020204030204" pitchFamily="49" charset="0"/>
                        </a:rPr>
                        <a:t>capacity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70840">
                <a:tc>
                  <a:txBody>
                    <a:bodyPr/>
                    <a:lstStyle/>
                    <a:p>
                      <a:pPr algn="r"/>
                      <a:r>
                        <a:rPr lang="en-US" sz="1400" b="1" dirty="0" err="1">
                          <a:solidFill>
                            <a:schemeClr val="tx1"/>
                          </a:solidFill>
                          <a:latin typeface="Consolas" panose="020B0609020204030204" pitchFamily="49" charset="0"/>
                        </a:rPr>
                        <a:t>num_items</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70840">
                <a:tc>
                  <a:txBody>
                    <a:bodyPr/>
                    <a:lstStyle/>
                    <a:p>
                      <a:pPr algn="r"/>
                      <a:r>
                        <a:rPr lang="en-US" sz="1400" b="1" dirty="0" err="1">
                          <a:solidFill>
                            <a:schemeClr val="tx1"/>
                          </a:solidFill>
                          <a:latin typeface="Consolas" panose="020B0609020204030204" pitchFamily="49" charset="0"/>
                        </a:rPr>
                        <a:t>front_index</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370840">
                <a:tc>
                  <a:txBody>
                    <a:bodyPr/>
                    <a:lstStyle/>
                    <a:p>
                      <a:pPr algn="r"/>
                      <a:r>
                        <a:rPr lang="en-US" sz="1400" b="1" dirty="0" err="1">
                          <a:solidFill>
                            <a:schemeClr val="tx1"/>
                          </a:solidFill>
                          <a:latin typeface="Consolas" panose="020B0609020204030204" pitchFamily="49" charset="0"/>
                        </a:rPr>
                        <a:t>rear_index</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370840">
                <a:tc>
                  <a:txBody>
                    <a:bodyPr/>
                    <a:lstStyle/>
                    <a:p>
                      <a:pPr algn="r"/>
                      <a:r>
                        <a:rPr lang="en-US" sz="1400" b="1" dirty="0" err="1">
                          <a:solidFill>
                            <a:schemeClr val="tx1"/>
                          </a:solidFill>
                          <a:latin typeface="Consolas" panose="020B0609020204030204" pitchFamily="49" charset="0"/>
                        </a:rPr>
                        <a:t>the_data</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bl>
          </a:graphicData>
        </a:graphic>
      </p:graphicFrame>
      <p:grpSp>
        <p:nvGrpSpPr>
          <p:cNvPr id="5" name="Group 4"/>
          <p:cNvGrpSpPr/>
          <p:nvPr/>
        </p:nvGrpSpPr>
        <p:grpSpPr>
          <a:xfrm>
            <a:off x="460467" y="1449780"/>
            <a:ext cx="2689567" cy="3817917"/>
            <a:chOff x="163286" y="1449779"/>
            <a:chExt cx="2689567" cy="3817917"/>
          </a:xfrm>
        </p:grpSpPr>
        <p:grpSp>
          <p:nvGrpSpPr>
            <p:cNvPr id="13" name="Group 12"/>
            <p:cNvGrpSpPr/>
            <p:nvPr/>
          </p:nvGrpSpPr>
          <p:grpSpPr>
            <a:xfrm>
              <a:off x="163286" y="3819894"/>
              <a:ext cx="1589314" cy="338554"/>
              <a:chOff x="601241" y="3352800"/>
              <a:chExt cx="1589314" cy="338554"/>
            </a:xfrm>
          </p:grpSpPr>
          <p:sp>
            <p:nvSpPr>
              <p:cNvPr id="9" name="Rectangle 8"/>
              <p:cNvSpPr/>
              <p:nvPr/>
            </p:nvSpPr>
            <p:spPr>
              <a:xfrm>
                <a:off x="601241" y="3352800"/>
                <a:ext cx="1531188" cy="338554"/>
              </a:xfrm>
              <a:prstGeom prst="rect">
                <a:avLst/>
              </a:prstGeom>
            </p:spPr>
            <p:txBody>
              <a:bodyPr wrap="none">
                <a:spAutoFit/>
              </a:bodyPr>
              <a:lstStyle/>
              <a:p>
                <a:pPr algn="r" fontAlgn="base">
                  <a:spcBef>
                    <a:spcPct val="0"/>
                  </a:spcBef>
                  <a:spcAft>
                    <a:spcPct val="0"/>
                  </a:spcAft>
                </a:pPr>
                <a:r>
                  <a:rPr lang="en-US" sz="1600" b="1" dirty="0" err="1">
                    <a:solidFill>
                      <a:prstClr val="black"/>
                    </a:solidFill>
                    <a:latin typeface="Consolas" panose="020B0609020204030204" pitchFamily="49" charset="0"/>
                    <a:cs typeface="Consolas" panose="020B0609020204030204" pitchFamily="49" charset="0"/>
                  </a:rPr>
                  <a:t>front_index</a:t>
                </a:r>
                <a:r>
                  <a:rPr lang="en-US" sz="1600" b="1" dirty="0">
                    <a:solidFill>
                      <a:prstClr val="black"/>
                    </a:solidFill>
                    <a:latin typeface="Consolas" panose="020B0609020204030204" pitchFamily="49" charset="0"/>
                    <a:cs typeface="Consolas" panose="020B0609020204030204" pitchFamily="49" charset="0"/>
                  </a:rPr>
                  <a:t> </a:t>
                </a:r>
                <a:endParaRPr lang="en-US" sz="1600" dirty="0">
                  <a:solidFill>
                    <a:prstClr val="black"/>
                  </a:solidFill>
                  <a:latin typeface="Arial" charset="0"/>
                  <a:cs typeface="Arial" charset="0"/>
                </a:endParaRPr>
              </a:p>
            </p:txBody>
          </p:sp>
          <p:sp>
            <p:nvSpPr>
              <p:cNvPr id="10" name="Right Arrow 9"/>
              <p:cNvSpPr/>
              <p:nvPr/>
            </p:nvSpPr>
            <p:spPr>
              <a:xfrm>
                <a:off x="1996291" y="3432628"/>
                <a:ext cx="194264" cy="203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grpSp>
        <p:sp>
          <p:nvSpPr>
            <p:cNvPr id="16" name="TextBox 15"/>
            <p:cNvSpPr txBox="1">
              <a:spLocks noChangeArrowheads="1"/>
            </p:cNvSpPr>
            <p:nvPr/>
          </p:nvSpPr>
          <p:spPr bwMode="auto">
            <a:xfrm>
              <a:off x="2395653" y="1449779"/>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srgbClr val="FF0000"/>
                  </a:solidFill>
                  <a:latin typeface="Courier New" pitchFamily="49" charset="0"/>
                  <a:cs typeface="Courier New" pitchFamily="49" charset="0"/>
                </a:rPr>
                <a:t>4</a:t>
              </a:r>
            </a:p>
          </p:txBody>
        </p:sp>
        <p:sp>
          <p:nvSpPr>
            <p:cNvPr id="17" name="TextBox 16"/>
            <p:cNvSpPr txBox="1">
              <a:spLocks noChangeArrowheads="1"/>
            </p:cNvSpPr>
            <p:nvPr/>
          </p:nvSpPr>
          <p:spPr bwMode="auto">
            <a:xfrm>
              <a:off x="2395653" y="1821179"/>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srgbClr val="FF0000"/>
                  </a:solidFill>
                  <a:latin typeface="Courier New" pitchFamily="49" charset="0"/>
                  <a:cs typeface="Courier New" pitchFamily="49" charset="0"/>
                </a:rPr>
                <a:t>0</a:t>
              </a:r>
            </a:p>
          </p:txBody>
        </p:sp>
        <p:sp>
          <p:nvSpPr>
            <p:cNvPr id="18" name="TextBox 17"/>
            <p:cNvSpPr txBox="1">
              <a:spLocks noChangeArrowheads="1"/>
            </p:cNvSpPr>
            <p:nvPr/>
          </p:nvSpPr>
          <p:spPr bwMode="auto">
            <a:xfrm>
              <a:off x="2395653" y="2192579"/>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srgbClr val="FF0000"/>
                  </a:solidFill>
                  <a:latin typeface="Courier New" pitchFamily="49" charset="0"/>
                  <a:cs typeface="Courier New" pitchFamily="49" charset="0"/>
                </a:rPr>
                <a:t>0</a:t>
              </a:r>
            </a:p>
          </p:txBody>
        </p:sp>
        <p:sp>
          <p:nvSpPr>
            <p:cNvPr id="19" name="TextBox 18"/>
            <p:cNvSpPr txBox="1">
              <a:spLocks noChangeArrowheads="1"/>
            </p:cNvSpPr>
            <p:nvPr/>
          </p:nvSpPr>
          <p:spPr bwMode="auto">
            <a:xfrm>
              <a:off x="2395653" y="2563979"/>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srgbClr val="FF0000"/>
                  </a:solidFill>
                  <a:latin typeface="Courier New" pitchFamily="49" charset="0"/>
                  <a:cs typeface="Courier New" pitchFamily="49" charset="0"/>
                </a:rPr>
                <a:t>3</a:t>
              </a:r>
            </a:p>
          </p:txBody>
        </p:sp>
        <p:grpSp>
          <p:nvGrpSpPr>
            <p:cNvPr id="21" name="Group 20"/>
            <p:cNvGrpSpPr/>
            <p:nvPr/>
          </p:nvGrpSpPr>
          <p:grpSpPr>
            <a:xfrm>
              <a:off x="275495" y="4929142"/>
              <a:ext cx="1477105" cy="338554"/>
              <a:chOff x="713450" y="3352800"/>
              <a:chExt cx="1477105" cy="338554"/>
            </a:xfrm>
          </p:grpSpPr>
          <p:sp>
            <p:nvSpPr>
              <p:cNvPr id="22" name="Rectangle 21"/>
              <p:cNvSpPr/>
              <p:nvPr/>
            </p:nvSpPr>
            <p:spPr>
              <a:xfrm>
                <a:off x="713450" y="3352800"/>
                <a:ext cx="1418979" cy="338554"/>
              </a:xfrm>
              <a:prstGeom prst="rect">
                <a:avLst/>
              </a:prstGeom>
            </p:spPr>
            <p:txBody>
              <a:bodyPr wrap="none">
                <a:spAutoFit/>
              </a:bodyPr>
              <a:lstStyle/>
              <a:p>
                <a:pPr algn="r" fontAlgn="base">
                  <a:spcBef>
                    <a:spcPct val="0"/>
                  </a:spcBef>
                  <a:spcAft>
                    <a:spcPct val="0"/>
                  </a:spcAft>
                </a:pPr>
                <a:r>
                  <a:rPr lang="en-US" sz="1600" b="1" dirty="0" err="1">
                    <a:solidFill>
                      <a:prstClr val="black"/>
                    </a:solidFill>
                    <a:latin typeface="Consolas" panose="020B0609020204030204" pitchFamily="49" charset="0"/>
                    <a:cs typeface="Consolas" panose="020B0609020204030204" pitchFamily="49" charset="0"/>
                  </a:rPr>
                  <a:t>rear_index</a:t>
                </a:r>
                <a:r>
                  <a:rPr lang="en-US" sz="1600" b="1" dirty="0">
                    <a:solidFill>
                      <a:prstClr val="black"/>
                    </a:solidFill>
                    <a:latin typeface="Consolas" panose="020B0609020204030204" pitchFamily="49" charset="0"/>
                    <a:cs typeface="Consolas" panose="020B0609020204030204" pitchFamily="49" charset="0"/>
                  </a:rPr>
                  <a:t> </a:t>
                </a:r>
                <a:endParaRPr lang="en-US" sz="1600" dirty="0">
                  <a:solidFill>
                    <a:prstClr val="black"/>
                  </a:solidFill>
                  <a:latin typeface="Arial" charset="0"/>
                  <a:cs typeface="Arial" charset="0"/>
                </a:endParaRPr>
              </a:p>
            </p:txBody>
          </p:sp>
          <p:sp>
            <p:nvSpPr>
              <p:cNvPr id="23" name="Right Arrow 22"/>
              <p:cNvSpPr/>
              <p:nvPr/>
            </p:nvSpPr>
            <p:spPr>
              <a:xfrm>
                <a:off x="1996291" y="3432628"/>
                <a:ext cx="194264" cy="203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grpSp>
        <p:cxnSp>
          <p:nvCxnSpPr>
            <p:cNvPr id="24" name="Straight Arrow Connector 23"/>
            <p:cNvCxnSpPr>
              <a:cxnSpLocks/>
            </p:cNvCxnSpPr>
            <p:nvPr/>
          </p:nvCxnSpPr>
          <p:spPr>
            <a:xfrm>
              <a:off x="2656954" y="3124200"/>
              <a:ext cx="0" cy="695694"/>
            </a:xfrm>
            <a:prstGeom prst="straightConnector1">
              <a:avLst/>
            </a:prstGeom>
            <a:ln w="47625">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grpSp>
      <p:sp>
        <p:nvSpPr>
          <p:cNvPr id="29" name="TextBox 28"/>
          <p:cNvSpPr txBox="1">
            <a:spLocks noChangeArrowheads="1"/>
          </p:cNvSpPr>
          <p:nvPr/>
        </p:nvSpPr>
        <p:spPr bwMode="auto">
          <a:xfrm>
            <a:off x="4259580" y="3872806"/>
            <a:ext cx="4876800" cy="1384995"/>
          </a:xfrm>
          <a:prstGeom prst="rect">
            <a:avLst/>
          </a:prstGeom>
          <a:noFill/>
          <a:ln w="9525">
            <a:noFill/>
            <a:miter lim="800000"/>
            <a:headEnd/>
            <a:tailEnd/>
          </a:ln>
        </p:spPr>
        <p:txBody>
          <a:bodyPr>
            <a:spAutoFit/>
          </a:bodyPr>
          <a:lstStyle/>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Deque(void)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capacity(DEFAULT_CAPACITY),</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num_items</a:t>
            </a:r>
            <a:r>
              <a:rPr lang="en-US" sz="1400" b="1" dirty="0">
                <a:solidFill>
                  <a:prstClr val="black"/>
                </a:solidFill>
                <a:latin typeface="Consolas" panose="020B0609020204030204" pitchFamily="49" charset="0"/>
                <a:cs typeface="Consolas" panose="020B0609020204030204" pitchFamily="49" charset="0"/>
              </a:rPr>
              <a:t>(0),</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front_index</a:t>
            </a:r>
            <a:r>
              <a:rPr lang="en-US" sz="1400" b="1" dirty="0">
                <a:solidFill>
                  <a:prstClr val="black"/>
                </a:solidFill>
                <a:latin typeface="Consolas" panose="020B0609020204030204" pitchFamily="49" charset="0"/>
                <a:cs typeface="Consolas" panose="020B0609020204030204" pitchFamily="49" charset="0"/>
              </a:rPr>
              <a:t>(0),</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rear_index</a:t>
            </a:r>
            <a:r>
              <a:rPr lang="en-US" sz="1400" b="1" dirty="0">
                <a:solidFill>
                  <a:prstClr val="black"/>
                </a:solidFill>
                <a:latin typeface="Consolas" panose="020B0609020204030204" pitchFamily="49" charset="0"/>
                <a:cs typeface="Consolas" panose="020B0609020204030204" pitchFamily="49" charset="0"/>
              </a:rPr>
              <a:t>(DEFAULT_CAPACITY - 1),</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the_data</a:t>
            </a:r>
            <a:r>
              <a:rPr lang="en-US" sz="1400" b="1" dirty="0">
                <a:solidFill>
                  <a:prstClr val="black"/>
                </a:solidFill>
                <a:latin typeface="Consolas" panose="020B0609020204030204" pitchFamily="49" charset="0"/>
                <a:cs typeface="Consolas" panose="020B0609020204030204" pitchFamily="49" charset="0"/>
              </a:rPr>
              <a:t>(new T[DEFAULT_CAPACITY]) {}</a:t>
            </a:r>
          </a:p>
        </p:txBody>
      </p:sp>
      <p:sp>
        <p:nvSpPr>
          <p:cNvPr id="30" name="TextBox 29"/>
          <p:cNvSpPr txBox="1">
            <a:spLocks noChangeArrowheads="1"/>
          </p:cNvSpPr>
          <p:nvPr/>
        </p:nvSpPr>
        <p:spPr bwMode="auto">
          <a:xfrm>
            <a:off x="4259580" y="1447563"/>
            <a:ext cx="4876800" cy="2246769"/>
          </a:xfrm>
          <a:prstGeom prst="rect">
            <a:avLst/>
          </a:prstGeom>
          <a:noFill/>
          <a:ln w="9525">
            <a:noFill/>
            <a:miter lim="800000"/>
            <a:headEnd/>
            <a:tailEnd/>
          </a:ln>
        </p:spPr>
        <p:txBody>
          <a:bodyPr>
            <a:spAutoFit/>
          </a:bodyPr>
          <a:lstStyle/>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#define DEFAULT_CAPACITY 4</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template&lt;</a:t>
            </a:r>
            <a:r>
              <a:rPr lang="en-US" sz="1400" b="1" dirty="0" err="1">
                <a:solidFill>
                  <a:prstClr val="black"/>
                </a:solidFill>
                <a:latin typeface="Consolas" panose="020B0609020204030204" pitchFamily="49" charset="0"/>
                <a:cs typeface="Consolas" panose="020B0609020204030204" pitchFamily="49" charset="0"/>
              </a:rPr>
              <a:t>typename</a:t>
            </a:r>
            <a:r>
              <a:rPr lang="en-US" sz="1400" b="1" dirty="0">
                <a:solidFill>
                  <a:prstClr val="black"/>
                </a:solidFill>
                <a:latin typeface="Consolas" panose="020B0609020204030204" pitchFamily="49" charset="0"/>
                <a:cs typeface="Consolas" panose="020B0609020204030204" pitchFamily="49" charset="0"/>
              </a:rPr>
              <a:t> T&gt;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class Deque</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private:</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size_t</a:t>
            </a:r>
            <a:r>
              <a:rPr lang="en-US" sz="1400" b="1" dirty="0">
                <a:solidFill>
                  <a:prstClr val="black"/>
                </a:solidFill>
                <a:latin typeface="Consolas" panose="020B0609020204030204" pitchFamily="49" charset="0"/>
                <a:cs typeface="Consolas" panose="020B0609020204030204" pitchFamily="49" charset="0"/>
              </a:rPr>
              <a:t> capacity;</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size_t</a:t>
            </a: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num_items</a:t>
            </a: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size_t</a:t>
            </a: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front_index</a:t>
            </a: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size_t</a:t>
            </a: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rear_index</a:t>
            </a: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T* </a:t>
            </a:r>
            <a:r>
              <a:rPr lang="en-US" sz="1400" b="1" dirty="0" err="1">
                <a:solidFill>
                  <a:prstClr val="black"/>
                </a:solidFill>
                <a:latin typeface="Consolas" panose="020B0609020204030204" pitchFamily="49" charset="0"/>
                <a:cs typeface="Consolas" panose="020B0609020204030204" pitchFamily="49" charset="0"/>
              </a:rPr>
              <a:t>the_data</a:t>
            </a:r>
            <a:r>
              <a:rPr lang="en-US" sz="1400" b="1" dirty="0">
                <a:solidFill>
                  <a:prstClr val="black"/>
                </a:solidFill>
                <a:latin typeface="Consolas" panose="020B0609020204030204" pitchFamily="49" charset="0"/>
                <a:cs typeface="Consolas" panose="020B0609020204030204" pitchFamily="49" charset="0"/>
              </a:rPr>
              <a:t>;</a:t>
            </a:r>
          </a:p>
        </p:txBody>
      </p:sp>
      <p:sp>
        <p:nvSpPr>
          <p:cNvPr id="25" name="TextBox 24">
            <a:extLst>
              <a:ext uri="{FF2B5EF4-FFF2-40B4-BE49-F238E27FC236}">
                <a16:creationId xmlns:a16="http://schemas.microsoft.com/office/drawing/2014/main" id="{BC2C84FA-1FDD-4C35-927B-4D0E253D8168}"/>
              </a:ext>
            </a:extLst>
          </p:cNvPr>
          <p:cNvSpPr txBox="1"/>
          <p:nvPr/>
        </p:nvSpPr>
        <p:spPr>
          <a:xfrm>
            <a:off x="2106119" y="5334001"/>
            <a:ext cx="1696031" cy="646331"/>
          </a:xfrm>
          <a:prstGeom prst="rect">
            <a:avLst/>
          </a:prstGeom>
          <a:noFill/>
        </p:spPr>
        <p:txBody>
          <a:bodyPr wrap="square">
            <a:spAutoFit/>
          </a:bodyPr>
          <a:lstStyle/>
          <a:p>
            <a:pPr algn="ctr" fontAlgn="base">
              <a:spcBef>
                <a:spcPct val="0"/>
              </a:spcBef>
              <a:spcAft>
                <a:spcPct val="0"/>
              </a:spcAft>
            </a:pPr>
            <a:r>
              <a:rPr lang="en-US" dirty="0">
                <a:solidFill>
                  <a:prstClr val="black"/>
                </a:solidFill>
                <a:latin typeface="Comic Sans MS" panose="030F0702030302020204" pitchFamily="66" charset="0"/>
                <a:cs typeface="Arial" charset="0"/>
              </a:rPr>
              <a:t>circular array</a:t>
            </a:r>
          </a:p>
          <a:p>
            <a:pPr algn="ctr" fontAlgn="base">
              <a:spcBef>
                <a:spcPct val="0"/>
              </a:spcBef>
              <a:spcAft>
                <a:spcPct val="0"/>
              </a:spcAft>
            </a:pPr>
            <a:r>
              <a:rPr lang="en-US" dirty="0">
                <a:solidFill>
                  <a:prstClr val="black"/>
                </a:solidFill>
                <a:latin typeface="Comic Sans MS" panose="030F0702030302020204" pitchFamily="66" charset="0"/>
                <a:cs typeface="Arial" charset="0"/>
              </a:rPr>
              <a:t>(strings)</a:t>
            </a:r>
            <a:endParaRPr lang="en-US" dirty="0">
              <a:solidFill>
                <a:prstClr val="black"/>
              </a:solidFill>
              <a:latin typeface="Arial" charset="0"/>
              <a:cs typeface="Arial" charset="0"/>
            </a:endParaRPr>
          </a:p>
        </p:txBody>
      </p:sp>
      <p:sp>
        <p:nvSpPr>
          <p:cNvPr id="26" name="TextBox 25">
            <a:extLst>
              <a:ext uri="{FF2B5EF4-FFF2-40B4-BE49-F238E27FC236}">
                <a16:creationId xmlns:a16="http://schemas.microsoft.com/office/drawing/2014/main" id="{1A746CF2-733B-4115-8806-12CEAB25583B}"/>
              </a:ext>
            </a:extLst>
          </p:cNvPr>
          <p:cNvSpPr txBox="1"/>
          <p:nvPr/>
        </p:nvSpPr>
        <p:spPr>
          <a:xfrm>
            <a:off x="4592548" y="5519107"/>
            <a:ext cx="5440868" cy="1169551"/>
          </a:xfrm>
          <a:prstGeom prst="rect">
            <a:avLst/>
          </a:prstGeom>
          <a:noFill/>
        </p:spPr>
        <p:txBody>
          <a:bodyPr wrap="square" rtlCol="0">
            <a:spAutoFit/>
          </a:bodyPr>
          <a:lstStyle/>
          <a:p>
            <a:r>
              <a:rPr lang="en-US" sz="1400" b="1" dirty="0">
                <a:latin typeface="Consolas" panose="020B0609020204030204" pitchFamily="49" charset="0"/>
              </a:rPr>
              <a:t>/** Return a reference to an item in the </a:t>
            </a:r>
            <a:r>
              <a:rPr lang="en-US" sz="1400" b="1" dirty="0" err="1">
                <a:latin typeface="Consolas" panose="020B0609020204030204" pitchFamily="49" charset="0"/>
              </a:rPr>
              <a:t>deque</a:t>
            </a:r>
            <a:r>
              <a:rPr lang="en-US" sz="1400" b="1" dirty="0">
                <a:latin typeface="Consolas" panose="020B0609020204030204" pitchFamily="49" charset="0"/>
              </a:rPr>
              <a:t>. */</a:t>
            </a:r>
          </a:p>
          <a:p>
            <a:r>
              <a:rPr lang="en-US" sz="1400" b="1" dirty="0">
                <a:latin typeface="Consolas" panose="020B0609020204030204" pitchFamily="49" charset="0"/>
              </a:rPr>
              <a:t>T&amp; operator[](</a:t>
            </a:r>
            <a:r>
              <a:rPr lang="en-US" sz="1400" b="1" dirty="0" err="1">
                <a:latin typeface="Consolas" panose="020B0609020204030204" pitchFamily="49" charset="0"/>
              </a:rPr>
              <a:t>size_t</a:t>
            </a:r>
            <a:r>
              <a:rPr lang="en-US" sz="1400" b="1" dirty="0">
                <a:latin typeface="Consolas" panose="020B0609020204030204" pitchFamily="49" charset="0"/>
              </a:rPr>
              <a:t> index)</a:t>
            </a:r>
          </a:p>
          <a:p>
            <a:r>
              <a:rPr lang="en-US" sz="1400" b="1" dirty="0">
                <a:latin typeface="Consolas" panose="020B0609020204030204" pitchFamily="49" charset="0"/>
              </a:rPr>
              <a:t>{</a:t>
            </a:r>
          </a:p>
          <a:p>
            <a:r>
              <a:rPr lang="en-US" sz="1400" b="1" dirty="0">
                <a:latin typeface="Consolas" panose="020B0609020204030204" pitchFamily="49" charset="0"/>
              </a:rPr>
              <a:t>   return </a:t>
            </a:r>
            <a:r>
              <a:rPr lang="en-US" sz="1400" b="1" dirty="0" err="1">
                <a:latin typeface="Consolas" panose="020B0609020204030204" pitchFamily="49" charset="0"/>
              </a:rPr>
              <a:t>the_data</a:t>
            </a:r>
            <a:r>
              <a:rPr lang="en-US" sz="1400" b="1" dirty="0">
                <a:latin typeface="Consolas" panose="020B0609020204030204" pitchFamily="49" charset="0"/>
              </a:rPr>
              <a:t>[(index + </a:t>
            </a:r>
            <a:r>
              <a:rPr lang="en-US" sz="1400" b="1" dirty="0" err="1">
                <a:latin typeface="Consolas" panose="020B0609020204030204" pitchFamily="49" charset="0"/>
              </a:rPr>
              <a:t>front_index</a:t>
            </a:r>
            <a:r>
              <a:rPr lang="en-US" sz="1400" b="1" dirty="0">
                <a:latin typeface="Consolas" panose="020B0609020204030204" pitchFamily="49" charset="0"/>
              </a:rPr>
              <a:t>) % capacity];</a:t>
            </a:r>
          </a:p>
          <a:p>
            <a:r>
              <a:rPr lang="en-US" sz="1400" b="1" dirty="0">
                <a:latin typeface="Consolas" panose="020B0609020204030204" pitchFamily="49" charset="0"/>
              </a:rPr>
              <a:t>}</a:t>
            </a:r>
          </a:p>
        </p:txBody>
      </p:sp>
      <p:pic>
        <p:nvPicPr>
          <p:cNvPr id="27" name="Picture 26">
            <a:extLst>
              <a:ext uri="{FF2B5EF4-FFF2-40B4-BE49-F238E27FC236}">
                <a16:creationId xmlns:a16="http://schemas.microsoft.com/office/drawing/2014/main" id="{12A8C62E-2B29-4169-9235-6BA9564108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3626" y="1460501"/>
            <a:ext cx="666750" cy="4248150"/>
          </a:xfrm>
          <a:prstGeom prst="rect">
            <a:avLst/>
          </a:prstGeom>
        </p:spPr>
      </p:pic>
    </p:spTree>
    <p:extLst>
      <p:ext uri="{BB962C8B-B14F-4D97-AF65-F5344CB8AC3E}">
        <p14:creationId xmlns:p14="http://schemas.microsoft.com/office/powerpoint/2010/main" val="12474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Circular Array ADT Deque Design</a:t>
            </a:r>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Queues / Deques (20)</a:t>
            </a:r>
            <a:endParaRPr lang="en-US" dirty="0">
              <a:solidFill>
                <a:prstClr val="white"/>
              </a:solidFill>
              <a:latin typeface="Arial"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0D7B5496-982B-480A-8085-B08F2CA91C21}" type="slidenum">
              <a:rPr lang="en-US">
                <a:latin typeface="Arial" charset="0"/>
              </a:rPr>
              <a:pPr fontAlgn="base">
                <a:spcBef>
                  <a:spcPct val="0"/>
                </a:spcBef>
                <a:spcAft>
                  <a:spcPct val="0"/>
                </a:spcAft>
                <a:defRPr/>
              </a:pPr>
              <a:t>8</a:t>
            </a:fld>
            <a:endParaRPr lang="en-US" dirty="0">
              <a:latin typeface="Arial" charset="0"/>
            </a:endParaRPr>
          </a:p>
        </p:txBody>
      </p:sp>
      <p:sp>
        <p:nvSpPr>
          <p:cNvPr id="3" name="Content Placeholder 2"/>
          <p:cNvSpPr>
            <a:spLocks noGrp="1"/>
          </p:cNvSpPr>
          <p:nvPr>
            <p:ph sz="quarter" idx="4294967295"/>
          </p:nvPr>
        </p:nvSpPr>
        <p:spPr>
          <a:xfrm>
            <a:off x="640081" y="1295400"/>
            <a:ext cx="9980295" cy="5454650"/>
          </a:xfrm>
        </p:spPr>
        <p:txBody>
          <a:bodyPr/>
          <a:lstStyle/>
          <a:p>
            <a:r>
              <a:rPr lang="en-US" dirty="0"/>
              <a:t>A Circular Array ADT Deque uses an object with four </a:t>
            </a:r>
            <a:r>
              <a:rPr lang="en-US" dirty="0" err="1"/>
              <a:t>size_t</a:t>
            </a:r>
            <a:r>
              <a:rPr lang="en-US" dirty="0"/>
              <a:t> type data members:</a:t>
            </a:r>
          </a:p>
          <a:p>
            <a:pPr lvl="1"/>
            <a:r>
              <a:rPr lang="en-US" dirty="0" err="1">
                <a:solidFill>
                  <a:srgbClr val="FF0000"/>
                </a:solidFill>
                <a:latin typeface="Consolas" panose="020B0609020204030204" pitchFamily="49" charset="0"/>
                <a:cs typeface="Consolas" panose="020B0609020204030204" pitchFamily="49" charset="0"/>
              </a:rPr>
              <a:t>size_t</a:t>
            </a:r>
            <a:r>
              <a:rPr lang="en-US" dirty="0">
                <a:solidFill>
                  <a:srgbClr val="FF0000"/>
                </a:solidFill>
                <a:latin typeface="Consolas" panose="020B0609020204030204" pitchFamily="49" charset="0"/>
                <a:cs typeface="Consolas" panose="020B0609020204030204" pitchFamily="49" charset="0"/>
              </a:rPr>
              <a:t> capacity;</a:t>
            </a:r>
          </a:p>
          <a:p>
            <a:pPr lvl="1"/>
            <a:r>
              <a:rPr lang="en-US" dirty="0" err="1">
                <a:solidFill>
                  <a:srgbClr val="FF0000"/>
                </a:solidFill>
                <a:latin typeface="Consolas" panose="020B0609020204030204" pitchFamily="49" charset="0"/>
                <a:cs typeface="Consolas" panose="020B0609020204030204" pitchFamily="49" charset="0"/>
              </a:rPr>
              <a:t>size_t</a:t>
            </a:r>
            <a:r>
              <a:rPr lang="en-US" dirty="0">
                <a:solidFill>
                  <a:srgbClr val="FF0000"/>
                </a:solidFill>
                <a:latin typeface="Consolas" panose="020B0609020204030204" pitchFamily="49" charset="0"/>
                <a:cs typeface="Consolas" panose="020B0609020204030204" pitchFamily="49" charset="0"/>
              </a:rPr>
              <a:t> </a:t>
            </a:r>
            <a:r>
              <a:rPr lang="en-US" dirty="0" err="1">
                <a:solidFill>
                  <a:srgbClr val="FF0000"/>
                </a:solidFill>
                <a:latin typeface="Consolas" panose="020B0609020204030204" pitchFamily="49" charset="0"/>
                <a:cs typeface="Consolas" panose="020B0609020204030204" pitchFamily="49" charset="0"/>
              </a:rPr>
              <a:t>num_items</a:t>
            </a:r>
            <a:r>
              <a:rPr lang="en-US" dirty="0">
                <a:solidFill>
                  <a:srgbClr val="FF0000"/>
                </a:solidFill>
                <a:latin typeface="Consolas" panose="020B0609020204030204" pitchFamily="49" charset="0"/>
                <a:cs typeface="Consolas" panose="020B0609020204030204" pitchFamily="49" charset="0"/>
              </a:rPr>
              <a:t>;</a:t>
            </a:r>
          </a:p>
          <a:p>
            <a:pPr lvl="1"/>
            <a:r>
              <a:rPr lang="en-US" dirty="0" err="1">
                <a:solidFill>
                  <a:srgbClr val="FF0000"/>
                </a:solidFill>
                <a:latin typeface="Consolas" panose="020B0609020204030204" pitchFamily="49" charset="0"/>
                <a:cs typeface="Consolas" panose="020B0609020204030204" pitchFamily="49" charset="0"/>
              </a:rPr>
              <a:t>size_t</a:t>
            </a:r>
            <a:r>
              <a:rPr lang="en-US" dirty="0">
                <a:solidFill>
                  <a:srgbClr val="FF0000"/>
                </a:solidFill>
                <a:latin typeface="Consolas" panose="020B0609020204030204" pitchFamily="49" charset="0"/>
                <a:cs typeface="Consolas" panose="020B0609020204030204" pitchFamily="49" charset="0"/>
              </a:rPr>
              <a:t> </a:t>
            </a:r>
            <a:r>
              <a:rPr lang="en-US" dirty="0" err="1">
                <a:solidFill>
                  <a:srgbClr val="FF0000"/>
                </a:solidFill>
                <a:latin typeface="Consolas" panose="020B0609020204030204" pitchFamily="49" charset="0"/>
                <a:cs typeface="Consolas" panose="020B0609020204030204" pitchFamily="49" charset="0"/>
              </a:rPr>
              <a:t>front_index</a:t>
            </a:r>
            <a:r>
              <a:rPr lang="en-US" dirty="0">
                <a:solidFill>
                  <a:srgbClr val="FF0000"/>
                </a:solidFill>
                <a:latin typeface="Consolas" panose="020B0609020204030204" pitchFamily="49" charset="0"/>
                <a:cs typeface="Consolas" panose="020B0609020204030204" pitchFamily="49" charset="0"/>
              </a:rPr>
              <a:t>;</a:t>
            </a:r>
          </a:p>
          <a:p>
            <a:pPr lvl="1"/>
            <a:r>
              <a:rPr lang="en-US" dirty="0" err="1">
                <a:solidFill>
                  <a:srgbClr val="FF0000"/>
                </a:solidFill>
                <a:latin typeface="Consolas" panose="020B0609020204030204" pitchFamily="49" charset="0"/>
                <a:cs typeface="Consolas" panose="020B0609020204030204" pitchFamily="49" charset="0"/>
              </a:rPr>
              <a:t>size_t</a:t>
            </a:r>
            <a:r>
              <a:rPr lang="en-US" dirty="0">
                <a:solidFill>
                  <a:srgbClr val="FF0000"/>
                </a:solidFill>
                <a:latin typeface="Consolas" panose="020B0609020204030204" pitchFamily="49" charset="0"/>
                <a:cs typeface="Consolas" panose="020B0609020204030204" pitchFamily="49" charset="0"/>
              </a:rPr>
              <a:t> </a:t>
            </a:r>
            <a:r>
              <a:rPr lang="en-US" dirty="0" err="1">
                <a:solidFill>
                  <a:srgbClr val="FF0000"/>
                </a:solidFill>
                <a:latin typeface="Consolas" panose="020B0609020204030204" pitchFamily="49" charset="0"/>
                <a:cs typeface="Consolas" panose="020B0609020204030204" pitchFamily="49" charset="0"/>
              </a:rPr>
              <a:t>rear_index</a:t>
            </a:r>
            <a:r>
              <a:rPr lang="en-US" dirty="0">
                <a:solidFill>
                  <a:srgbClr val="FF0000"/>
                </a:solidFill>
                <a:latin typeface="Consolas" panose="020B0609020204030204" pitchFamily="49" charset="0"/>
                <a:cs typeface="Consolas" panose="020B0609020204030204" pitchFamily="49" charset="0"/>
              </a:rPr>
              <a:t>;</a:t>
            </a:r>
          </a:p>
          <a:p>
            <a:r>
              <a:rPr lang="en-US" dirty="0"/>
              <a:t>And a pointer to the data member, </a:t>
            </a:r>
            <a:r>
              <a:rPr lang="en-US" dirty="0" err="1"/>
              <a:t>the_data</a:t>
            </a:r>
            <a:r>
              <a:rPr lang="en-US" dirty="0"/>
              <a:t> to point to a dynamically-allocated array</a:t>
            </a:r>
          </a:p>
          <a:p>
            <a:pPr lvl="1"/>
            <a:r>
              <a:rPr lang="en-US" dirty="0">
                <a:solidFill>
                  <a:srgbClr val="FF0000"/>
                </a:solidFill>
                <a:latin typeface="Consolas" panose="020B0609020204030204" pitchFamily="49" charset="0"/>
                <a:cs typeface="Consolas" panose="020B0609020204030204" pitchFamily="49" charset="0"/>
              </a:rPr>
              <a:t>T* </a:t>
            </a:r>
            <a:r>
              <a:rPr lang="en-US" dirty="0" err="1">
                <a:solidFill>
                  <a:srgbClr val="FF0000"/>
                </a:solidFill>
                <a:latin typeface="Consolas" panose="020B0609020204030204" pitchFamily="49" charset="0"/>
                <a:cs typeface="Consolas" panose="020B0609020204030204" pitchFamily="49" charset="0"/>
              </a:rPr>
              <a:t>the_data</a:t>
            </a:r>
            <a:r>
              <a:rPr lang="en-US" dirty="0">
                <a:solidFill>
                  <a:srgbClr val="FF0000"/>
                </a:solidFill>
                <a:latin typeface="Consolas" panose="020B0609020204030204" pitchFamily="49" charset="0"/>
                <a:cs typeface="Consolas" panose="020B0609020204030204" pitchFamily="49" charset="0"/>
              </a:rPr>
              <a:t>;</a:t>
            </a:r>
          </a:p>
          <a:p>
            <a:r>
              <a:rPr lang="en-US" dirty="0"/>
              <a:t>And a default array allocation size</a:t>
            </a:r>
          </a:p>
          <a:p>
            <a:pPr lvl="1"/>
            <a:r>
              <a:rPr lang="en-US" dirty="0">
                <a:solidFill>
                  <a:srgbClr val="FF0000"/>
                </a:solidFill>
                <a:latin typeface="Consolas" panose="020B0609020204030204" pitchFamily="49" charset="0"/>
                <a:cs typeface="Consolas" panose="020B0609020204030204" pitchFamily="49" charset="0"/>
              </a:rPr>
              <a:t>#define DEFAULT_CAPACITY 8</a:t>
            </a:r>
            <a:endParaRPr lang="en-US" dirty="0"/>
          </a:p>
          <a:p>
            <a:pPr lvl="1"/>
            <a:endParaRPr lang="en-US" dirty="0">
              <a:solidFill>
                <a:srgbClr val="FF0000"/>
              </a:solidFill>
              <a:latin typeface="Consolas" panose="020B0609020204030204" pitchFamily="49" charset="0"/>
              <a:cs typeface="Consolas" panose="020B0609020204030204" pitchFamily="49" charset="0"/>
            </a:endParaRPr>
          </a:p>
          <a:p>
            <a:endParaRPr lang="en-US" dirty="0"/>
          </a:p>
        </p:txBody>
      </p:sp>
      <p:pic>
        <p:nvPicPr>
          <p:cNvPr id="12" name="Picture 11">
            <a:extLst>
              <a:ext uri="{FF2B5EF4-FFF2-40B4-BE49-F238E27FC236}">
                <a16:creationId xmlns:a16="http://schemas.microsoft.com/office/drawing/2014/main" id="{56817B27-E0BA-4BAA-8624-C3B8FF4710EA}"/>
              </a:ext>
            </a:extLst>
          </p:cNvPr>
          <p:cNvPicPr>
            <a:picLocks noChangeAspect="1"/>
          </p:cNvPicPr>
          <p:nvPr/>
        </p:nvPicPr>
        <p:blipFill>
          <a:blip r:embed="rId2"/>
          <a:stretch>
            <a:fillRect/>
          </a:stretch>
        </p:blipFill>
        <p:spPr>
          <a:xfrm>
            <a:off x="6405081" y="4340268"/>
            <a:ext cx="3374247" cy="2344444"/>
          </a:xfrm>
          <a:prstGeom prst="rect">
            <a:avLst/>
          </a:prstGeom>
        </p:spPr>
      </p:pic>
    </p:spTree>
    <p:extLst>
      <p:ext uri="{BB962C8B-B14F-4D97-AF65-F5344CB8AC3E}">
        <p14:creationId xmlns:p14="http://schemas.microsoft.com/office/powerpoint/2010/main" val="66933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deque&lt;string&gt;</a:t>
            </a:r>
          </a:p>
        </p:txBody>
      </p:sp>
      <p:sp>
        <p:nvSpPr>
          <p:cNvPr id="3" name="Footer Placeholder 2"/>
          <p:cNvSpPr>
            <a:spLocks noGrp="1"/>
          </p:cNvSpPr>
          <p:nvPr>
            <p:ph type="ftr" sz="quarter" idx="11"/>
          </p:nvPr>
        </p:nvSpPr>
        <p:spPr/>
        <p:txBody>
          <a:bodyPr/>
          <a:lstStyle/>
          <a:p>
            <a:pPr fontAlgn="base">
              <a:spcBef>
                <a:spcPct val="0"/>
              </a:spcBef>
              <a:spcAft>
                <a:spcPct val="0"/>
              </a:spcAft>
              <a:defRPr/>
            </a:pPr>
            <a:r>
              <a:rPr lang="en-US">
                <a:solidFill>
                  <a:prstClr val="white"/>
                </a:solidFill>
                <a:latin typeface="Arial" charset="0"/>
              </a:rPr>
              <a:t>Queues / Deques (20)</a:t>
            </a:r>
            <a:endParaRPr lang="en-US" dirty="0">
              <a:solidFill>
                <a:prstClr val="white"/>
              </a:solidFill>
              <a:latin typeface="Arial" charset="0"/>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F59D9B86-AB8B-404F-8D86-C97B35C4C67E}" type="slidenum">
              <a:rPr lang="en-US">
                <a:latin typeface="Arial" charset="0"/>
              </a:rPr>
              <a:pPr fontAlgn="base">
                <a:spcBef>
                  <a:spcPct val="0"/>
                </a:spcBef>
                <a:spcAft>
                  <a:spcPct val="0"/>
                </a:spcAft>
                <a:defRPr/>
              </a:pPr>
              <a:t>9</a:t>
            </a:fld>
            <a:endParaRPr lang="en-US" dirty="0">
              <a:latin typeface="Arial" charset="0"/>
            </a:endParaRPr>
          </a:p>
        </p:txBody>
      </p:sp>
      <p:graphicFrame>
        <p:nvGraphicFramePr>
          <p:cNvPr id="7" name="Table 6"/>
          <p:cNvGraphicFramePr>
            <a:graphicFrameLocks noGrp="1"/>
          </p:cNvGraphicFramePr>
          <p:nvPr/>
        </p:nvGraphicFramePr>
        <p:xfrm>
          <a:off x="1912966" y="3810000"/>
          <a:ext cx="1737014" cy="1483360"/>
        </p:xfrm>
        <a:graphic>
          <a:graphicData uri="http://schemas.openxmlformats.org/drawingml/2006/table">
            <a:tbl>
              <a:tblPr firstRow="1" bandRow="1">
                <a:tableStyleId>{5C22544A-7EE6-4342-B048-85BDC9FD1C3A}</a:tableStyleId>
              </a:tblPr>
              <a:tblGrid>
                <a:gridCol w="350405">
                  <a:extLst>
                    <a:ext uri="{9D8B030D-6E8A-4147-A177-3AD203B41FA5}">
                      <a16:colId xmlns:a16="http://schemas.microsoft.com/office/drawing/2014/main" val="20000"/>
                    </a:ext>
                  </a:extLst>
                </a:gridCol>
                <a:gridCol w="1386609">
                  <a:extLst>
                    <a:ext uri="{9D8B030D-6E8A-4147-A177-3AD203B41FA5}">
                      <a16:colId xmlns:a16="http://schemas.microsoft.com/office/drawing/2014/main" val="20001"/>
                    </a:ext>
                  </a:extLst>
                </a:gridCol>
              </a:tblGrid>
              <a:tr h="370840">
                <a:tc>
                  <a:txBody>
                    <a:bodyPr/>
                    <a:lstStyle/>
                    <a:p>
                      <a:pPr algn="r"/>
                      <a:r>
                        <a:rPr lang="en-US" sz="1200" b="1" dirty="0">
                          <a:solidFill>
                            <a:schemeClr val="tx1"/>
                          </a:solidFill>
                        </a:rPr>
                        <a:t>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70840">
                <a:tc>
                  <a:txBody>
                    <a:bodyPr/>
                    <a:lstStyle/>
                    <a:p>
                      <a:pPr algn="r"/>
                      <a:r>
                        <a:rPr lang="en-US" sz="1200" b="1" dirty="0">
                          <a:solidFill>
                            <a:schemeClr val="tx1"/>
                          </a:solidFill>
                        </a:rPr>
                        <a:t>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70840">
                <a:tc>
                  <a:txBody>
                    <a:bodyPr/>
                    <a:lstStyle/>
                    <a:p>
                      <a:pPr algn="r"/>
                      <a:r>
                        <a:rPr lang="en-US" sz="1200" b="1" dirty="0">
                          <a:solidFill>
                            <a:schemeClr val="tx1"/>
                          </a:solidFill>
                        </a:rPr>
                        <a:t>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70840">
                <a:tc>
                  <a:txBody>
                    <a:bodyPr/>
                    <a:lstStyle/>
                    <a:p>
                      <a:pPr algn="r"/>
                      <a:r>
                        <a:rPr lang="en-US" sz="1200" b="1" dirty="0">
                          <a:solidFill>
                            <a:schemeClr val="tx1"/>
                          </a:solidFill>
                        </a:rPr>
                        <a:t>3</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14" name="Table 13"/>
          <p:cNvGraphicFramePr>
            <a:graphicFrameLocks noGrp="1"/>
          </p:cNvGraphicFramePr>
          <p:nvPr/>
        </p:nvGraphicFramePr>
        <p:xfrm>
          <a:off x="1287780" y="1426028"/>
          <a:ext cx="1981200" cy="185420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tblGrid>
              <a:tr h="370840">
                <a:tc>
                  <a:txBody>
                    <a:bodyPr/>
                    <a:lstStyle/>
                    <a:p>
                      <a:pPr algn="r"/>
                      <a:r>
                        <a:rPr lang="en-US" sz="1400" b="1" dirty="0">
                          <a:solidFill>
                            <a:schemeClr val="tx1"/>
                          </a:solidFill>
                          <a:latin typeface="Consolas" panose="020B0609020204030204" pitchFamily="49" charset="0"/>
                        </a:rPr>
                        <a:t>capacity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70840">
                <a:tc>
                  <a:txBody>
                    <a:bodyPr/>
                    <a:lstStyle/>
                    <a:p>
                      <a:pPr algn="r"/>
                      <a:r>
                        <a:rPr lang="en-US" sz="1400" b="1" dirty="0" err="1">
                          <a:solidFill>
                            <a:schemeClr val="tx1"/>
                          </a:solidFill>
                          <a:latin typeface="Consolas" panose="020B0609020204030204" pitchFamily="49" charset="0"/>
                        </a:rPr>
                        <a:t>num_items</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70840">
                <a:tc>
                  <a:txBody>
                    <a:bodyPr/>
                    <a:lstStyle/>
                    <a:p>
                      <a:pPr algn="r"/>
                      <a:r>
                        <a:rPr lang="en-US" sz="1400" b="1" dirty="0" err="1">
                          <a:solidFill>
                            <a:schemeClr val="tx1"/>
                          </a:solidFill>
                          <a:latin typeface="Consolas" panose="020B0609020204030204" pitchFamily="49" charset="0"/>
                        </a:rPr>
                        <a:t>front_index</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370840">
                <a:tc>
                  <a:txBody>
                    <a:bodyPr/>
                    <a:lstStyle/>
                    <a:p>
                      <a:pPr algn="r"/>
                      <a:r>
                        <a:rPr lang="en-US" sz="1400" b="1" dirty="0" err="1">
                          <a:solidFill>
                            <a:schemeClr val="tx1"/>
                          </a:solidFill>
                          <a:latin typeface="Consolas" panose="020B0609020204030204" pitchFamily="49" charset="0"/>
                        </a:rPr>
                        <a:t>rear_index</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370840">
                <a:tc>
                  <a:txBody>
                    <a:bodyPr/>
                    <a:lstStyle/>
                    <a:p>
                      <a:pPr algn="r"/>
                      <a:r>
                        <a:rPr lang="en-US" sz="1400" b="1" dirty="0" err="1">
                          <a:solidFill>
                            <a:schemeClr val="tx1"/>
                          </a:solidFill>
                          <a:latin typeface="Consolas" panose="020B0609020204030204" pitchFamily="49" charset="0"/>
                        </a:rPr>
                        <a:t>the_data</a:t>
                      </a:r>
                      <a:endParaRPr lang="en-US" sz="1400" b="1" dirty="0">
                        <a:solidFill>
                          <a:schemeClr val="tx1"/>
                        </a:solidFill>
                        <a:latin typeface="Consolas" panose="020B0609020204030204" pitchFamily="49"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bl>
          </a:graphicData>
        </a:graphic>
      </p:graphicFrame>
      <p:grpSp>
        <p:nvGrpSpPr>
          <p:cNvPr id="5" name="Group 4"/>
          <p:cNvGrpSpPr/>
          <p:nvPr/>
        </p:nvGrpSpPr>
        <p:grpSpPr>
          <a:xfrm>
            <a:off x="460467" y="1449780"/>
            <a:ext cx="2689567" cy="3817917"/>
            <a:chOff x="163286" y="1449779"/>
            <a:chExt cx="2689567" cy="3817917"/>
          </a:xfrm>
        </p:grpSpPr>
        <p:grpSp>
          <p:nvGrpSpPr>
            <p:cNvPr id="13" name="Group 12"/>
            <p:cNvGrpSpPr/>
            <p:nvPr/>
          </p:nvGrpSpPr>
          <p:grpSpPr>
            <a:xfrm>
              <a:off x="163286" y="3819894"/>
              <a:ext cx="1589314" cy="338554"/>
              <a:chOff x="601241" y="3352800"/>
              <a:chExt cx="1589314" cy="338554"/>
            </a:xfrm>
          </p:grpSpPr>
          <p:sp>
            <p:nvSpPr>
              <p:cNvPr id="9" name="Rectangle 8"/>
              <p:cNvSpPr/>
              <p:nvPr/>
            </p:nvSpPr>
            <p:spPr>
              <a:xfrm>
                <a:off x="601241" y="3352800"/>
                <a:ext cx="1531188" cy="338554"/>
              </a:xfrm>
              <a:prstGeom prst="rect">
                <a:avLst/>
              </a:prstGeom>
            </p:spPr>
            <p:txBody>
              <a:bodyPr wrap="none">
                <a:spAutoFit/>
              </a:bodyPr>
              <a:lstStyle/>
              <a:p>
                <a:pPr algn="r" fontAlgn="base">
                  <a:spcBef>
                    <a:spcPct val="0"/>
                  </a:spcBef>
                  <a:spcAft>
                    <a:spcPct val="0"/>
                  </a:spcAft>
                </a:pPr>
                <a:r>
                  <a:rPr lang="en-US" sz="1600" b="1" dirty="0" err="1">
                    <a:solidFill>
                      <a:prstClr val="black"/>
                    </a:solidFill>
                    <a:latin typeface="Consolas" panose="020B0609020204030204" pitchFamily="49" charset="0"/>
                    <a:cs typeface="Consolas" panose="020B0609020204030204" pitchFamily="49" charset="0"/>
                  </a:rPr>
                  <a:t>front_index</a:t>
                </a:r>
                <a:r>
                  <a:rPr lang="en-US" sz="1600" b="1" dirty="0">
                    <a:solidFill>
                      <a:prstClr val="black"/>
                    </a:solidFill>
                    <a:latin typeface="Consolas" panose="020B0609020204030204" pitchFamily="49" charset="0"/>
                    <a:cs typeface="Consolas" panose="020B0609020204030204" pitchFamily="49" charset="0"/>
                  </a:rPr>
                  <a:t> </a:t>
                </a:r>
                <a:endParaRPr lang="en-US" sz="1600" dirty="0">
                  <a:solidFill>
                    <a:prstClr val="black"/>
                  </a:solidFill>
                  <a:latin typeface="Arial" charset="0"/>
                  <a:cs typeface="Arial" charset="0"/>
                </a:endParaRPr>
              </a:p>
            </p:txBody>
          </p:sp>
          <p:sp>
            <p:nvSpPr>
              <p:cNvPr id="10" name="Right Arrow 9"/>
              <p:cNvSpPr/>
              <p:nvPr/>
            </p:nvSpPr>
            <p:spPr>
              <a:xfrm>
                <a:off x="1996291" y="3432628"/>
                <a:ext cx="194264" cy="203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grpSp>
        <p:sp>
          <p:nvSpPr>
            <p:cNvPr id="16" name="TextBox 15"/>
            <p:cNvSpPr txBox="1">
              <a:spLocks noChangeArrowheads="1"/>
            </p:cNvSpPr>
            <p:nvPr/>
          </p:nvSpPr>
          <p:spPr bwMode="auto">
            <a:xfrm>
              <a:off x="2395653" y="1449779"/>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srgbClr val="FF0000"/>
                  </a:solidFill>
                  <a:latin typeface="Courier New" pitchFamily="49" charset="0"/>
                  <a:cs typeface="Courier New" pitchFamily="49" charset="0"/>
                </a:rPr>
                <a:t>4</a:t>
              </a:r>
            </a:p>
          </p:txBody>
        </p:sp>
        <p:sp>
          <p:nvSpPr>
            <p:cNvPr id="17" name="TextBox 16"/>
            <p:cNvSpPr txBox="1">
              <a:spLocks noChangeArrowheads="1"/>
            </p:cNvSpPr>
            <p:nvPr/>
          </p:nvSpPr>
          <p:spPr bwMode="auto">
            <a:xfrm>
              <a:off x="2395653" y="1821179"/>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srgbClr val="FF0000"/>
                  </a:solidFill>
                  <a:latin typeface="Courier New" pitchFamily="49" charset="0"/>
                  <a:cs typeface="Courier New" pitchFamily="49" charset="0"/>
                </a:rPr>
                <a:t>0</a:t>
              </a:r>
            </a:p>
          </p:txBody>
        </p:sp>
        <p:sp>
          <p:nvSpPr>
            <p:cNvPr id="18" name="TextBox 17"/>
            <p:cNvSpPr txBox="1">
              <a:spLocks noChangeArrowheads="1"/>
            </p:cNvSpPr>
            <p:nvPr/>
          </p:nvSpPr>
          <p:spPr bwMode="auto">
            <a:xfrm>
              <a:off x="2395653" y="2192579"/>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srgbClr val="FF0000"/>
                  </a:solidFill>
                  <a:latin typeface="Courier New" pitchFamily="49" charset="0"/>
                  <a:cs typeface="Courier New" pitchFamily="49" charset="0"/>
                </a:rPr>
                <a:t>0</a:t>
              </a:r>
            </a:p>
          </p:txBody>
        </p:sp>
        <p:sp>
          <p:nvSpPr>
            <p:cNvPr id="19" name="TextBox 18"/>
            <p:cNvSpPr txBox="1">
              <a:spLocks noChangeArrowheads="1"/>
            </p:cNvSpPr>
            <p:nvPr/>
          </p:nvSpPr>
          <p:spPr bwMode="auto">
            <a:xfrm>
              <a:off x="2395653" y="2563979"/>
              <a:ext cx="457200" cy="307777"/>
            </a:xfrm>
            <a:prstGeom prst="rect">
              <a:avLst/>
            </a:prstGeom>
            <a:noFill/>
            <a:ln w="9525">
              <a:noFill/>
              <a:miter lim="800000"/>
              <a:headEnd/>
              <a:tailEnd/>
            </a:ln>
          </p:spPr>
          <p:txBody>
            <a:bodyPr wrap="square" tIns="0" bIns="0">
              <a:spAutoFit/>
            </a:bodyPr>
            <a:lstStyle/>
            <a:p>
              <a:pPr algn="ctr" fontAlgn="base">
                <a:spcBef>
                  <a:spcPct val="0"/>
                </a:spcBef>
                <a:spcAft>
                  <a:spcPct val="0"/>
                </a:spcAft>
              </a:pPr>
              <a:r>
                <a:rPr lang="en-US" sz="2000" b="1" dirty="0">
                  <a:solidFill>
                    <a:srgbClr val="FF0000"/>
                  </a:solidFill>
                  <a:latin typeface="Courier New" pitchFamily="49" charset="0"/>
                  <a:cs typeface="Courier New" pitchFamily="49" charset="0"/>
                </a:rPr>
                <a:t>3</a:t>
              </a:r>
            </a:p>
          </p:txBody>
        </p:sp>
        <p:grpSp>
          <p:nvGrpSpPr>
            <p:cNvPr id="21" name="Group 20"/>
            <p:cNvGrpSpPr/>
            <p:nvPr/>
          </p:nvGrpSpPr>
          <p:grpSpPr>
            <a:xfrm>
              <a:off x="275495" y="4929142"/>
              <a:ext cx="1477105" cy="338554"/>
              <a:chOff x="713450" y="3352800"/>
              <a:chExt cx="1477105" cy="338554"/>
            </a:xfrm>
          </p:grpSpPr>
          <p:sp>
            <p:nvSpPr>
              <p:cNvPr id="22" name="Rectangle 21"/>
              <p:cNvSpPr/>
              <p:nvPr/>
            </p:nvSpPr>
            <p:spPr>
              <a:xfrm>
                <a:off x="713450" y="3352800"/>
                <a:ext cx="1418979" cy="338554"/>
              </a:xfrm>
              <a:prstGeom prst="rect">
                <a:avLst/>
              </a:prstGeom>
            </p:spPr>
            <p:txBody>
              <a:bodyPr wrap="none">
                <a:spAutoFit/>
              </a:bodyPr>
              <a:lstStyle/>
              <a:p>
                <a:pPr algn="r" fontAlgn="base">
                  <a:spcBef>
                    <a:spcPct val="0"/>
                  </a:spcBef>
                  <a:spcAft>
                    <a:spcPct val="0"/>
                  </a:spcAft>
                </a:pPr>
                <a:r>
                  <a:rPr lang="en-US" sz="1600" b="1" dirty="0" err="1">
                    <a:solidFill>
                      <a:prstClr val="black"/>
                    </a:solidFill>
                    <a:latin typeface="Consolas" panose="020B0609020204030204" pitchFamily="49" charset="0"/>
                    <a:cs typeface="Consolas" panose="020B0609020204030204" pitchFamily="49" charset="0"/>
                  </a:rPr>
                  <a:t>rear_index</a:t>
                </a:r>
                <a:r>
                  <a:rPr lang="en-US" sz="1600" b="1" dirty="0">
                    <a:solidFill>
                      <a:prstClr val="black"/>
                    </a:solidFill>
                    <a:latin typeface="Consolas" panose="020B0609020204030204" pitchFamily="49" charset="0"/>
                    <a:cs typeface="Consolas" panose="020B0609020204030204" pitchFamily="49" charset="0"/>
                  </a:rPr>
                  <a:t> </a:t>
                </a:r>
                <a:endParaRPr lang="en-US" sz="1600" dirty="0">
                  <a:solidFill>
                    <a:prstClr val="black"/>
                  </a:solidFill>
                  <a:latin typeface="Arial" charset="0"/>
                  <a:cs typeface="Arial" charset="0"/>
                </a:endParaRPr>
              </a:p>
            </p:txBody>
          </p:sp>
          <p:sp>
            <p:nvSpPr>
              <p:cNvPr id="23" name="Right Arrow 22"/>
              <p:cNvSpPr/>
              <p:nvPr/>
            </p:nvSpPr>
            <p:spPr>
              <a:xfrm>
                <a:off x="1996291" y="3432628"/>
                <a:ext cx="194264" cy="203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grpSp>
        <p:cxnSp>
          <p:nvCxnSpPr>
            <p:cNvPr id="24" name="Straight Arrow Connector 23"/>
            <p:cNvCxnSpPr>
              <a:cxnSpLocks/>
            </p:cNvCxnSpPr>
            <p:nvPr/>
          </p:nvCxnSpPr>
          <p:spPr>
            <a:xfrm>
              <a:off x="2656954" y="3124200"/>
              <a:ext cx="0" cy="695694"/>
            </a:xfrm>
            <a:prstGeom prst="straightConnector1">
              <a:avLst/>
            </a:prstGeom>
            <a:ln w="47625">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grpSp>
      <p:sp>
        <p:nvSpPr>
          <p:cNvPr id="29" name="TextBox 28"/>
          <p:cNvSpPr txBox="1">
            <a:spLocks noChangeArrowheads="1"/>
          </p:cNvSpPr>
          <p:nvPr/>
        </p:nvSpPr>
        <p:spPr bwMode="auto">
          <a:xfrm>
            <a:off x="4259580" y="3872806"/>
            <a:ext cx="4876800" cy="1384995"/>
          </a:xfrm>
          <a:prstGeom prst="rect">
            <a:avLst/>
          </a:prstGeom>
          <a:noFill/>
          <a:ln w="9525">
            <a:noFill/>
            <a:miter lim="800000"/>
            <a:headEnd/>
            <a:tailEnd/>
          </a:ln>
        </p:spPr>
        <p:txBody>
          <a:bodyPr>
            <a:spAutoFit/>
          </a:bodyPr>
          <a:lstStyle/>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Deque(void) :</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capacity(DEFAULT_CAPACITY),</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num_items</a:t>
            </a:r>
            <a:r>
              <a:rPr lang="en-US" sz="1400" b="1" dirty="0">
                <a:solidFill>
                  <a:prstClr val="black"/>
                </a:solidFill>
                <a:latin typeface="Consolas" panose="020B0609020204030204" pitchFamily="49" charset="0"/>
                <a:cs typeface="Consolas" panose="020B0609020204030204" pitchFamily="49" charset="0"/>
              </a:rPr>
              <a:t>(0),</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front_index</a:t>
            </a:r>
            <a:r>
              <a:rPr lang="en-US" sz="1400" b="1" dirty="0">
                <a:solidFill>
                  <a:prstClr val="black"/>
                </a:solidFill>
                <a:latin typeface="Consolas" panose="020B0609020204030204" pitchFamily="49" charset="0"/>
                <a:cs typeface="Consolas" panose="020B0609020204030204" pitchFamily="49" charset="0"/>
              </a:rPr>
              <a:t>(0),</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rear_index</a:t>
            </a:r>
            <a:r>
              <a:rPr lang="en-US" sz="1400" b="1" dirty="0">
                <a:solidFill>
                  <a:prstClr val="black"/>
                </a:solidFill>
                <a:latin typeface="Consolas" panose="020B0609020204030204" pitchFamily="49" charset="0"/>
                <a:cs typeface="Consolas" panose="020B0609020204030204" pitchFamily="49" charset="0"/>
              </a:rPr>
              <a:t>(DEFAULT_CAPACITY - 1),</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the_data</a:t>
            </a:r>
            <a:r>
              <a:rPr lang="en-US" sz="1400" b="1" dirty="0">
                <a:solidFill>
                  <a:prstClr val="black"/>
                </a:solidFill>
                <a:latin typeface="Consolas" panose="020B0609020204030204" pitchFamily="49" charset="0"/>
                <a:cs typeface="Consolas" panose="020B0609020204030204" pitchFamily="49" charset="0"/>
              </a:rPr>
              <a:t>(new T[DEFAULT_CAPACITY]) {}</a:t>
            </a:r>
          </a:p>
        </p:txBody>
      </p:sp>
      <p:sp>
        <p:nvSpPr>
          <p:cNvPr id="30" name="TextBox 29"/>
          <p:cNvSpPr txBox="1">
            <a:spLocks noChangeArrowheads="1"/>
          </p:cNvSpPr>
          <p:nvPr/>
        </p:nvSpPr>
        <p:spPr bwMode="auto">
          <a:xfrm>
            <a:off x="4259580" y="1447563"/>
            <a:ext cx="4876800" cy="2246769"/>
          </a:xfrm>
          <a:prstGeom prst="rect">
            <a:avLst/>
          </a:prstGeom>
          <a:noFill/>
          <a:ln w="9525">
            <a:noFill/>
            <a:miter lim="800000"/>
            <a:headEnd/>
            <a:tailEnd/>
          </a:ln>
        </p:spPr>
        <p:txBody>
          <a:bodyPr>
            <a:spAutoFit/>
          </a:bodyPr>
          <a:lstStyle/>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#define DEFAULT_CAPACITY 4</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template&lt;</a:t>
            </a:r>
            <a:r>
              <a:rPr lang="en-US" sz="1400" b="1" dirty="0" err="1">
                <a:solidFill>
                  <a:prstClr val="black"/>
                </a:solidFill>
                <a:latin typeface="Consolas" panose="020B0609020204030204" pitchFamily="49" charset="0"/>
                <a:cs typeface="Consolas" panose="020B0609020204030204" pitchFamily="49" charset="0"/>
              </a:rPr>
              <a:t>typename</a:t>
            </a:r>
            <a:r>
              <a:rPr lang="en-US" sz="1400" b="1" dirty="0">
                <a:solidFill>
                  <a:prstClr val="black"/>
                </a:solidFill>
                <a:latin typeface="Consolas" panose="020B0609020204030204" pitchFamily="49" charset="0"/>
                <a:cs typeface="Consolas" panose="020B0609020204030204" pitchFamily="49" charset="0"/>
              </a:rPr>
              <a:t> T&gt;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class Deque</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private:</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size_t</a:t>
            </a:r>
            <a:r>
              <a:rPr lang="en-US" sz="1400" b="1" dirty="0">
                <a:solidFill>
                  <a:prstClr val="black"/>
                </a:solidFill>
                <a:latin typeface="Consolas" panose="020B0609020204030204" pitchFamily="49" charset="0"/>
                <a:cs typeface="Consolas" panose="020B0609020204030204" pitchFamily="49" charset="0"/>
              </a:rPr>
              <a:t> capacity;</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size_t</a:t>
            </a: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num_items</a:t>
            </a: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size_t</a:t>
            </a: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front_index</a:t>
            </a: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size_t</a:t>
            </a:r>
            <a:r>
              <a:rPr lang="en-US" sz="1400" b="1" dirty="0">
                <a:solidFill>
                  <a:prstClr val="black"/>
                </a:solidFill>
                <a:latin typeface="Consolas" panose="020B0609020204030204" pitchFamily="49" charset="0"/>
                <a:cs typeface="Consolas" panose="020B0609020204030204" pitchFamily="49" charset="0"/>
              </a:rPr>
              <a:t> </a:t>
            </a:r>
            <a:r>
              <a:rPr lang="en-US" sz="1400" b="1" dirty="0" err="1">
                <a:solidFill>
                  <a:prstClr val="black"/>
                </a:solidFill>
                <a:latin typeface="Consolas" panose="020B0609020204030204" pitchFamily="49" charset="0"/>
                <a:cs typeface="Consolas" panose="020B0609020204030204" pitchFamily="49" charset="0"/>
              </a:rPr>
              <a:t>rear_index</a:t>
            </a:r>
            <a:r>
              <a:rPr lang="en-US" sz="1400" b="1" dirty="0">
                <a:solidFill>
                  <a:prstClr val="black"/>
                </a:solidFill>
                <a:latin typeface="Consolas" panose="020B0609020204030204" pitchFamily="49" charset="0"/>
                <a:cs typeface="Consolas" panose="020B0609020204030204" pitchFamily="49" charset="0"/>
              </a:rPr>
              <a:t>;</a:t>
            </a:r>
          </a:p>
          <a:p>
            <a:pPr fontAlgn="base">
              <a:spcBef>
                <a:spcPct val="0"/>
              </a:spcBef>
              <a:spcAft>
                <a:spcPct val="0"/>
              </a:spcAft>
            </a:pPr>
            <a:r>
              <a:rPr lang="en-US" sz="1400" b="1" dirty="0">
                <a:solidFill>
                  <a:prstClr val="black"/>
                </a:solidFill>
                <a:latin typeface="Consolas" panose="020B0609020204030204" pitchFamily="49" charset="0"/>
                <a:cs typeface="Consolas" panose="020B0609020204030204" pitchFamily="49" charset="0"/>
              </a:rPr>
              <a:t>   T* </a:t>
            </a:r>
            <a:r>
              <a:rPr lang="en-US" sz="1400" b="1" dirty="0" err="1">
                <a:solidFill>
                  <a:prstClr val="black"/>
                </a:solidFill>
                <a:latin typeface="Consolas" panose="020B0609020204030204" pitchFamily="49" charset="0"/>
                <a:cs typeface="Consolas" panose="020B0609020204030204" pitchFamily="49" charset="0"/>
              </a:rPr>
              <a:t>the_data</a:t>
            </a:r>
            <a:r>
              <a:rPr lang="en-US" sz="1400" b="1" dirty="0">
                <a:solidFill>
                  <a:prstClr val="black"/>
                </a:solidFill>
                <a:latin typeface="Consolas" panose="020B0609020204030204" pitchFamily="49" charset="0"/>
                <a:cs typeface="Consolas" panose="020B0609020204030204" pitchFamily="49" charset="0"/>
              </a:rPr>
              <a:t>;</a:t>
            </a:r>
          </a:p>
        </p:txBody>
      </p:sp>
      <p:sp>
        <p:nvSpPr>
          <p:cNvPr id="25" name="TextBox 24">
            <a:extLst>
              <a:ext uri="{FF2B5EF4-FFF2-40B4-BE49-F238E27FC236}">
                <a16:creationId xmlns:a16="http://schemas.microsoft.com/office/drawing/2014/main" id="{BC2C84FA-1FDD-4C35-927B-4D0E253D8168}"/>
              </a:ext>
            </a:extLst>
          </p:cNvPr>
          <p:cNvSpPr txBox="1"/>
          <p:nvPr/>
        </p:nvSpPr>
        <p:spPr>
          <a:xfrm>
            <a:off x="2106119" y="5334001"/>
            <a:ext cx="1696031" cy="646331"/>
          </a:xfrm>
          <a:prstGeom prst="rect">
            <a:avLst/>
          </a:prstGeom>
          <a:noFill/>
        </p:spPr>
        <p:txBody>
          <a:bodyPr wrap="square">
            <a:spAutoFit/>
          </a:bodyPr>
          <a:lstStyle/>
          <a:p>
            <a:pPr algn="ctr" fontAlgn="base">
              <a:spcBef>
                <a:spcPct val="0"/>
              </a:spcBef>
              <a:spcAft>
                <a:spcPct val="0"/>
              </a:spcAft>
            </a:pPr>
            <a:r>
              <a:rPr lang="en-US" dirty="0">
                <a:solidFill>
                  <a:prstClr val="black"/>
                </a:solidFill>
                <a:latin typeface="Comic Sans MS" panose="030F0702030302020204" pitchFamily="66" charset="0"/>
                <a:cs typeface="Arial" charset="0"/>
              </a:rPr>
              <a:t>circular array</a:t>
            </a:r>
          </a:p>
          <a:p>
            <a:pPr algn="ctr" fontAlgn="base">
              <a:spcBef>
                <a:spcPct val="0"/>
              </a:spcBef>
              <a:spcAft>
                <a:spcPct val="0"/>
              </a:spcAft>
            </a:pPr>
            <a:r>
              <a:rPr lang="en-US" dirty="0">
                <a:solidFill>
                  <a:prstClr val="black"/>
                </a:solidFill>
                <a:latin typeface="Comic Sans MS" panose="030F0702030302020204" pitchFamily="66" charset="0"/>
                <a:cs typeface="Arial" charset="0"/>
              </a:rPr>
              <a:t>(strings)</a:t>
            </a:r>
            <a:endParaRPr lang="en-US" dirty="0">
              <a:solidFill>
                <a:prstClr val="black"/>
              </a:solidFill>
              <a:latin typeface="Arial" charset="0"/>
              <a:cs typeface="Arial" charset="0"/>
            </a:endParaRPr>
          </a:p>
        </p:txBody>
      </p:sp>
    </p:spTree>
    <p:extLst>
      <p:ext uri="{BB962C8B-B14F-4D97-AF65-F5344CB8AC3E}">
        <p14:creationId xmlns:p14="http://schemas.microsoft.com/office/powerpoint/2010/main" val="312986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25"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S 235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2.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
  <TotalTime>3968</TotalTime>
  <Words>5208</Words>
  <Application>Microsoft Office PowerPoint</Application>
  <PresentationFormat>Custom</PresentationFormat>
  <Paragraphs>834</Paragraphs>
  <Slides>34</Slides>
  <Notes>1</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Comic Sans MS</vt:lpstr>
      <vt:lpstr>Consolas</vt:lpstr>
      <vt:lpstr>Courier New</vt:lpstr>
      <vt:lpstr>Helvetica Neue</vt:lpstr>
      <vt:lpstr>Symbol</vt:lpstr>
      <vt:lpstr>Tw Cen MT</vt:lpstr>
      <vt:lpstr>Wingdings</vt:lpstr>
      <vt:lpstr>CS 235 Theme</vt:lpstr>
      <vt:lpstr>PowerPoint Presentation</vt:lpstr>
      <vt:lpstr>Attendance Quiz #23</vt:lpstr>
      <vt:lpstr>Tip #24: Protected - Good Practice?</vt:lpstr>
      <vt:lpstr>PowerPoint Presentation</vt:lpstr>
      <vt:lpstr>Lab 06 - Railroad</vt:lpstr>
      <vt:lpstr>PowerPoint Presentation</vt:lpstr>
      <vt:lpstr>deque&lt;string&gt;</vt:lpstr>
      <vt:lpstr>Circular Array ADT Deque Design</vt:lpstr>
      <vt:lpstr>deque&lt;string&gt;</vt:lpstr>
      <vt:lpstr>Deque Dynamic Circular Buffer</vt:lpstr>
      <vt:lpstr>Dynamic Circular Buffer</vt:lpstr>
      <vt:lpstr>Specification of the Deque</vt:lpstr>
      <vt:lpstr>Specification of the Deque</vt:lpstr>
      <vt:lpstr>Wrapper Class</vt:lpstr>
      <vt:lpstr>L06 – Railroad Wrapper Classes</vt:lpstr>
      <vt:lpstr>L06 – Railroad Wrapper Classes</vt:lpstr>
      <vt:lpstr>Station Commands</vt:lpstr>
      <vt:lpstr>Requirements</vt:lpstr>
      <vt:lpstr>PowerPoint Presentation</vt:lpstr>
      <vt:lpstr>PowerPoint Presentation</vt:lpstr>
      <vt:lpstr>Towers of Hanoi</vt:lpstr>
      <vt:lpstr>Counting Cells in a Blob</vt:lpstr>
      <vt:lpstr>Count Cells in a Blob</vt:lpstr>
      <vt:lpstr>Count Cells in a Blob</vt:lpstr>
      <vt:lpstr>Test Counting Cells in a Blob</vt:lpstr>
      <vt:lpstr>PowerPoint Presentation</vt:lpstr>
      <vt:lpstr>PowerPoint Presentation</vt:lpstr>
      <vt:lpstr>Backtracking</vt:lpstr>
      <vt:lpstr>Finding a Path through a Maze</vt:lpstr>
      <vt:lpstr>Design find_maze_path(x, y)</vt:lpstr>
      <vt:lpstr>Implementation</vt:lpstr>
      <vt:lpstr>Testing</vt:lpstr>
      <vt:lpstr>Marking a Cell as Visited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Roper</dc:creator>
  <cp:lastModifiedBy>Paul Roper</cp:lastModifiedBy>
  <cp:revision>101</cp:revision>
  <dcterms:created xsi:type="dcterms:W3CDTF">2020-07-19T21:27:39Z</dcterms:created>
  <dcterms:modified xsi:type="dcterms:W3CDTF">2022-03-31T17:37:56Z</dcterms:modified>
</cp:coreProperties>
</file>